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597" r:id="rId3"/>
    <p:sldId id="730" r:id="rId4"/>
    <p:sldId id="623" r:id="rId5"/>
    <p:sldId id="621" r:id="rId6"/>
    <p:sldId id="732" r:id="rId7"/>
    <p:sldId id="731" r:id="rId8"/>
    <p:sldId id="638" r:id="rId9"/>
    <p:sldId id="639" r:id="rId10"/>
    <p:sldId id="64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5C5"/>
    <a:srgbClr val="576798"/>
    <a:srgbClr val="E8DFD5"/>
    <a:srgbClr val="4E9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0564" autoAdjust="0"/>
  </p:normalViewPr>
  <p:slideViewPr>
    <p:cSldViewPr snapToGrid="0">
      <p:cViewPr varScale="1">
        <p:scale>
          <a:sx n="116" d="100"/>
          <a:sy n="116" d="100"/>
        </p:scale>
        <p:origin x="10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86F5F-8AE7-487A-AA25-269B67687BB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5774C-3F12-4FAE-86DC-CB30B2A8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5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F282-F7BF-4458-8D53-28ED306E4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http://www.satamittari.fi/Satakunnan_talous_-katsaus</a:t>
            </a:r>
          </a:p>
          <a:p>
            <a:r>
              <a:rPr lang="en-US" dirty="0"/>
              <a:t>http://www.satamittari.fi/sites/satamittari.fi/files/asiakaskuvat/Satamittari/Satakunnan_talous/Talouskatsaus2019I/Satakunnan%20talous%2033%20toukokuu%202019.pdf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5774C-3F12-4FAE-86DC-CB30B2A80C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2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http://www.satamittari.fi/Satakunnan_talous_-katsaus</a:t>
            </a:r>
          </a:p>
          <a:p>
            <a:r>
              <a:rPr lang="en-US" dirty="0"/>
              <a:t>http://www.satamittari.fi/sites/satamittari.fi/files/asiakaskuvat/Satamittari/Satakunnan_talous/Talouskatsaus2019I/Satakunnan%20talous%2033%20toukokuu%202019.pdf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5774C-3F12-4FAE-86DC-CB30B2A80C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32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http://www.beerhunters.fi/muflonit/</a:t>
            </a:r>
          </a:p>
          <a:p>
            <a:r>
              <a:rPr lang="en-US" dirty="0"/>
              <a:t>http://www.beerhunters.fi/panimo/</a:t>
            </a:r>
          </a:p>
          <a:p>
            <a:r>
              <a:rPr lang="en-US" dirty="0"/>
              <a:t>http://www.lindenbrewery.fi/</a:t>
            </a:r>
          </a:p>
          <a:p>
            <a:r>
              <a:rPr lang="en-US" dirty="0"/>
              <a:t>https://www.suomenparasolut.fi/press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5774C-3F12-4FAE-86DC-CB30B2A80C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9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https://www.suomenparasolut.fi/press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https://mooseontheloosebrewing.com/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https://www.rbb.fi/#panimosta</a:t>
            </a:r>
          </a:p>
          <a:p>
            <a:r>
              <a:rPr lang="en-US" dirty="0"/>
              <a:t>https://ruosniemenpanimo.fi/en/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5774C-3F12-4FAE-86DC-CB30B2A80C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3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5774C-3F12-4FAE-86DC-CB30B2A80C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70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5774C-3F12-4FAE-86DC-CB30B2A80C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2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EB089-2DD7-48F0-8D23-F9D5B22B5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C62F9-7EDA-48BF-8590-18153D315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030D7-774B-40C0-A9DF-222585DF6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DAE3F-C198-422F-A490-A24C1531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2B31F-BC09-4981-97CC-52ADB698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6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21BE-0557-4A7A-9435-210004B1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747B6-611B-473E-9614-B0C6A6D2F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A1CC9-B160-48D6-8BA3-CCB3F3DA6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4C2AC-1AE9-411F-B847-EA5ABDAB2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38DE1-C067-4A22-8297-39B0F502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4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BC6DA-410A-45DF-A480-C65633221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249BB-9224-40B7-848F-3B1E0C404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9EECA-FBA7-43D0-8517-E5AC98AD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2179-44D8-4E8D-A066-9F0192E1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8C23E-8102-4F8F-8116-C4453483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3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40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2745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3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33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8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93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39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5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1C2AE-8A17-44D8-B6ED-C59CFA7B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C20AC-F608-4CAF-9F20-8FBC9DF46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59C2C-5BA8-4EFB-AC7D-DD8BF8497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C55E2-240A-4C1C-9FEB-0DC8C30B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3DEC1-071C-43C2-ADE7-57958628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77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93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69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76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5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28C3-7D18-44A1-AF51-1B208121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8739A-7B56-4907-A0CB-F380E4C86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75591-9144-44CD-920E-0321B14C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C6F86-B657-4946-8A7D-E36DDA54D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61F41-7458-461F-9270-551B4BF6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096D9-FD3D-4AEB-89DC-11FF1BCD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84EC5-6C7D-4E5C-B5FD-BA6CA08B1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C7B71-0563-4FC4-B360-9E879BDB5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5BCF3-0A41-4D52-8419-DA4733DB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3FF31-8316-4BBA-8813-822501BE5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56C08-36B0-4991-BABA-06AA68B9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9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B8D8-6A56-4C41-B91D-EAAC6C39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895C2-89F4-4742-BB98-735542C7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B15A1-3D4A-4AE9-B2AE-C9CB3F6C1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8956AF-2551-436A-AB50-5127E5786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53C9EB-5F31-4B39-BDB4-08487AFA8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7FD39-B530-413E-BF60-5B3946FC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00A43C-3DDA-4995-8953-B59FAA3F9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9ED29B-C9D3-4E00-9243-FCABB438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4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1BD6-D21B-426D-B0C2-5476E5A68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32100-B226-4D55-825E-5A919042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195DB-8851-4A7B-A670-81435A37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775DC-9EF1-496C-841B-913E0727A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9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C9417-373D-4813-8B7F-9D44D1C90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E424D-5A91-4D8D-9E6E-37C9C3EF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31423-795F-4ECF-BABD-04513309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1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7514-380A-4D26-BD23-C8923532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9DC59-BEA6-48C6-B663-11FAB34DC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39EA0-5EC9-4DA3-B72F-737936B02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9992A-625D-4B59-B2D1-A25D8104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066BF-6272-448A-8569-5E89A26EC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133B9-5FCA-410C-825E-FB27E577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4E90-53F4-4C63-A0F1-A83F09FA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D0C4F-C652-4BB1-AE0B-EA029BB1FA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257ED-D64E-4B5B-8652-B18F49889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574C1-8FA0-45DB-B4B7-2E0680C4C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BD9DD-5943-471C-8AE3-309CD7C7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9E316-BB4A-43B5-81C2-6BB3A267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8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0E16A-B450-4B92-ABBB-E2A3A55B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1E106-D415-4CD3-B828-F293D925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9DFC0-2987-4407-BBCF-829A52598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6CD13-B90D-4A7D-9379-FDC26BBCD36A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4974C-C4FA-4A23-AE65-E68239BE7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B6F7C-CBD3-45FF-9338-8A6162DCC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C3AC4-94D7-4284-AFE8-B5BEEDD5C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2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5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6F40-EE1D-4E1B-92FA-BB5149F49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610" y="3074732"/>
            <a:ext cx="9389075" cy="2387600"/>
          </a:xfrm>
        </p:spPr>
        <p:txBody>
          <a:bodyPr/>
          <a:lstStyle/>
          <a:p>
            <a:r>
              <a:rPr lang="en-US" dirty="0"/>
              <a:t>RUOKA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816F2D-3B2E-4EF9-9C6F-FB3CA1A32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610" y="5748640"/>
            <a:ext cx="9144000" cy="374777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6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EFFA18-E052-4784-A5F5-60EFC57F5C6A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39FCA2-BBBD-4D6A-B411-F99F8D687AD2}"/>
              </a:ext>
            </a:extLst>
          </p:cNvPr>
          <p:cNvGrpSpPr/>
          <p:nvPr/>
        </p:nvGrpSpPr>
        <p:grpSpPr>
          <a:xfrm>
            <a:off x="2067680" y="847123"/>
            <a:ext cx="5101187" cy="5163752"/>
            <a:chOff x="2150059" y="789182"/>
            <a:chExt cx="5101187" cy="51637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9504940-A8F3-4E46-86D3-9AD061DDAE6E}"/>
                </a:ext>
              </a:extLst>
            </p:cNvPr>
            <p:cNvGrpSpPr/>
            <p:nvPr/>
          </p:nvGrpSpPr>
          <p:grpSpPr>
            <a:xfrm>
              <a:off x="2150059" y="789182"/>
              <a:ext cx="5101187" cy="5002637"/>
              <a:chOff x="1966363" y="1343179"/>
              <a:chExt cx="5101187" cy="5002637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502FBF-79C3-4B4C-9EB6-9ED287B8D6A7}"/>
                  </a:ext>
                </a:extLst>
              </p:cNvPr>
              <p:cNvSpPr txBox="1"/>
              <p:nvPr/>
            </p:nvSpPr>
            <p:spPr>
              <a:xfrm>
                <a:off x="2531848" y="1544502"/>
                <a:ext cx="4535702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i-FI" b="1" dirty="0"/>
                  <a:t>Alati kasvava elintarvikeala</a:t>
                </a:r>
              </a:p>
              <a:p>
                <a:endParaRPr lang="fi-FI" dirty="0"/>
              </a:p>
              <a:p>
                <a:endParaRPr lang="fi-FI" dirty="0"/>
              </a:p>
              <a:p>
                <a:endParaRPr lang="fi-FI" dirty="0"/>
              </a:p>
              <a:p>
                <a:r>
                  <a:rPr lang="fi-FI" b="1" dirty="0"/>
                  <a:t>Vahva pienpanimokulttuuri</a:t>
                </a:r>
              </a:p>
              <a:p>
                <a:endParaRPr lang="fi-FI" dirty="0"/>
              </a:p>
              <a:p>
                <a:endParaRPr lang="fi-FI" dirty="0"/>
              </a:p>
              <a:p>
                <a:endParaRPr lang="fi-FI" dirty="0"/>
              </a:p>
              <a:p>
                <a:r>
                  <a:rPr lang="fi-FI" b="1" dirty="0"/>
                  <a:t>Suomen parasta marenkia</a:t>
                </a:r>
              </a:p>
              <a:p>
                <a:endParaRPr lang="fi-FI" b="1" dirty="0"/>
              </a:p>
              <a:p>
                <a:endParaRPr lang="fi-FI" b="1" dirty="0"/>
              </a:p>
              <a:p>
                <a:endParaRPr lang="fi-FI" b="1" dirty="0"/>
              </a:p>
              <a:p>
                <a:r>
                  <a:rPr lang="fi-FI" b="1" dirty="0"/>
                  <a:t>Sammakkoleivosten kotiseutu</a:t>
                </a:r>
              </a:p>
              <a:p>
                <a:endParaRPr lang="fi-FI" b="1" dirty="0"/>
              </a:p>
              <a:p>
                <a:endParaRPr lang="fi-FI" b="1" dirty="0"/>
              </a:p>
              <a:p>
                <a:endParaRPr lang="fi-FI" b="1" dirty="0"/>
              </a:p>
              <a:p>
                <a:r>
                  <a:rPr lang="fi-FI" b="1" dirty="0"/>
                  <a:t>Muita tuttuja brändejä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2D3B6E9-EEA9-4900-95DA-43419790EDCF}"/>
                  </a:ext>
                </a:extLst>
              </p:cNvPr>
              <p:cNvGrpSpPr/>
              <p:nvPr/>
            </p:nvGrpSpPr>
            <p:grpSpPr>
              <a:xfrm>
                <a:off x="1966364" y="1343179"/>
                <a:ext cx="565484" cy="769441"/>
                <a:chOff x="1432964" y="455545"/>
                <a:chExt cx="565484" cy="769441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C29CB7-201E-415A-9C5F-3A5FF6FCFB5A}"/>
                    </a:ext>
                  </a:extLst>
                </p:cNvPr>
                <p:cNvSpPr txBox="1"/>
                <p:nvPr/>
              </p:nvSpPr>
              <p:spPr>
                <a:xfrm>
                  <a:off x="1432964" y="455545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1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34428D-D2E3-4EB6-A774-622609391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722507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794AA2C-EFEC-429F-A84E-F9F4E5E4F0DE}"/>
                  </a:ext>
                </a:extLst>
              </p:cNvPr>
              <p:cNvGrpSpPr/>
              <p:nvPr/>
            </p:nvGrpSpPr>
            <p:grpSpPr>
              <a:xfrm>
                <a:off x="1966363" y="2437913"/>
                <a:ext cx="565484" cy="769441"/>
                <a:chOff x="1432964" y="1261774"/>
                <a:chExt cx="565484" cy="769441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4C8311-A47A-4901-BA0B-AD28B5442BEF}"/>
                    </a:ext>
                  </a:extLst>
                </p:cNvPr>
                <p:cNvSpPr txBox="1"/>
                <p:nvPr/>
              </p:nvSpPr>
              <p:spPr>
                <a:xfrm>
                  <a:off x="1432964" y="1261774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2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EBFA7486-D8BE-422F-BD58-A6DE993E0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1528736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E11A41E-4E25-490B-99B7-2F3445522041}"/>
                  </a:ext>
                </a:extLst>
              </p:cNvPr>
              <p:cNvGrpSpPr/>
              <p:nvPr/>
            </p:nvGrpSpPr>
            <p:grpSpPr>
              <a:xfrm>
                <a:off x="1972838" y="3545485"/>
                <a:ext cx="560215" cy="769441"/>
                <a:chOff x="1438233" y="2110793"/>
                <a:chExt cx="560215" cy="76944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ECEAEF-4050-4320-BD5E-040E97C6B26F}"/>
                    </a:ext>
                  </a:extLst>
                </p:cNvPr>
                <p:cNvSpPr txBox="1"/>
                <p:nvPr/>
              </p:nvSpPr>
              <p:spPr>
                <a:xfrm>
                  <a:off x="1438233" y="2110793"/>
                  <a:ext cx="41308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/>
                    <a:t>3</a:t>
                  </a: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4926262-820E-4A03-BBE3-8CBAE38C5A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2377755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48288F3-FB2E-49C5-AA44-6B18E9AF53DE}"/>
                  </a:ext>
                </a:extLst>
              </p:cNvPr>
              <p:cNvGrpSpPr/>
              <p:nvPr/>
            </p:nvGrpSpPr>
            <p:grpSpPr>
              <a:xfrm>
                <a:off x="1967705" y="4646014"/>
                <a:ext cx="564142" cy="769441"/>
                <a:chOff x="1434306" y="2926683"/>
                <a:chExt cx="564142" cy="769441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D48EE07-E453-4A62-A72D-F1093C051DC3}"/>
                    </a:ext>
                  </a:extLst>
                </p:cNvPr>
                <p:cNvSpPr txBox="1"/>
                <p:nvPr/>
              </p:nvSpPr>
              <p:spPr>
                <a:xfrm>
                  <a:off x="1434306" y="2926683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4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F2BEAF5-A62B-4A54-BFC0-981D55BA14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3191669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B4AC68-8345-4AB8-B007-CB9B86068D36}"/>
                </a:ext>
              </a:extLst>
            </p:cNvPr>
            <p:cNvSpPr txBox="1"/>
            <p:nvPr/>
          </p:nvSpPr>
          <p:spPr>
            <a:xfrm>
              <a:off x="2156534" y="5183493"/>
              <a:ext cx="449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5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3497B6-9E25-4402-AF28-84324D88FC90}"/>
                </a:ext>
              </a:extLst>
            </p:cNvPr>
            <p:cNvCxnSpPr>
              <a:cxnSpLocks/>
            </p:cNvCxnSpPr>
            <p:nvPr/>
          </p:nvCxnSpPr>
          <p:spPr>
            <a:xfrm>
              <a:off x="2720676" y="5448479"/>
              <a:ext cx="0" cy="2355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CC94B89-38EC-49DC-BFCE-6A52A8BAE317}"/>
              </a:ext>
            </a:extLst>
          </p:cNvPr>
          <p:cNvSpPr/>
          <p:nvPr/>
        </p:nvSpPr>
        <p:spPr>
          <a:xfrm>
            <a:off x="902043" y="541637"/>
            <a:ext cx="10387913" cy="57747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B66731-0AC5-4859-B0A8-2F6623620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0" b="22290"/>
          <a:stretch/>
        </p:blipFill>
        <p:spPr>
          <a:xfrm>
            <a:off x="0" y="2895286"/>
            <a:ext cx="12192000" cy="336595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F6FC83-DFC9-4738-B157-7947A6133DF8}"/>
              </a:ext>
            </a:extLst>
          </p:cNvPr>
          <p:cNvGrpSpPr/>
          <p:nvPr/>
        </p:nvGrpSpPr>
        <p:grpSpPr>
          <a:xfrm>
            <a:off x="5774721" y="982682"/>
            <a:ext cx="5698862" cy="5667375"/>
            <a:chOff x="5824149" y="1023872"/>
            <a:chExt cx="5698862" cy="566737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5FEC86-4D5D-424C-9A0F-9B7AF73FAB70}"/>
                </a:ext>
              </a:extLst>
            </p:cNvPr>
            <p:cNvSpPr/>
            <p:nvPr/>
          </p:nvSpPr>
          <p:spPr>
            <a:xfrm>
              <a:off x="5824149" y="1023872"/>
              <a:ext cx="5698862" cy="566737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992849D-91D8-415A-BE73-EC18D4E0FBEE}"/>
                </a:ext>
              </a:extLst>
            </p:cNvPr>
            <p:cNvGrpSpPr/>
            <p:nvPr/>
          </p:nvGrpSpPr>
          <p:grpSpPr>
            <a:xfrm>
              <a:off x="6664553" y="1760828"/>
              <a:ext cx="4018051" cy="4279299"/>
              <a:chOff x="5974692" y="1624811"/>
              <a:chExt cx="4018051" cy="4279299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E705A60-1CA8-4886-A2B3-7FCC56CDD7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23" t="47778" r="61091" b="8404"/>
              <a:stretch/>
            </p:blipFill>
            <p:spPr>
              <a:xfrm>
                <a:off x="7510422" y="1624811"/>
                <a:ext cx="946596" cy="8366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63C3B40-38D8-40F0-A24D-E299601C1043}"/>
                  </a:ext>
                </a:extLst>
              </p:cNvPr>
              <p:cNvSpPr txBox="1"/>
              <p:nvPr/>
            </p:nvSpPr>
            <p:spPr>
              <a:xfrm>
                <a:off x="5974692" y="3009359"/>
                <a:ext cx="4018051" cy="1323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21,1%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liikevaihdon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kasvu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2010-2018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60529E3-1731-4174-9BD3-0D444594E275}"/>
                  </a:ext>
                </a:extLst>
              </p:cNvPr>
              <p:cNvSpPr txBox="1"/>
              <p:nvPr/>
            </p:nvSpPr>
            <p:spPr>
              <a:xfrm>
                <a:off x="6379713" y="4580671"/>
                <a:ext cx="3208007" cy="1323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643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milj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. €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liikevaihto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2018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822D76-9FF8-4D87-81ED-F9D6FB7E2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0" t="42617" r="59794" b="1746"/>
            <a:stretch/>
          </p:blipFill>
          <p:spPr>
            <a:xfrm>
              <a:off x="7874811" y="1354366"/>
              <a:ext cx="1597538" cy="159753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D79A35-1831-4434-94D1-1935160F2B60}"/>
                </a:ext>
              </a:extLst>
            </p:cNvPr>
            <p:cNvSpPr/>
            <p:nvPr/>
          </p:nvSpPr>
          <p:spPr>
            <a:xfrm>
              <a:off x="8279290" y="1779181"/>
              <a:ext cx="489098" cy="457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D4D775-DB3B-4100-8501-CB483631D7D5}"/>
                </a:ext>
              </a:extLst>
            </p:cNvPr>
            <p:cNvSpPr txBox="1"/>
            <p:nvPr/>
          </p:nvSpPr>
          <p:spPr>
            <a:xfrm>
              <a:off x="8132779" y="1632859"/>
              <a:ext cx="7491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4FF90A-E86C-4EA6-AEE6-D568A603FC69}"/>
              </a:ext>
            </a:extLst>
          </p:cNvPr>
          <p:cNvSpPr txBox="1"/>
          <p:nvPr/>
        </p:nvSpPr>
        <p:spPr>
          <a:xfrm>
            <a:off x="610792" y="340746"/>
            <a:ext cx="8623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Alati</a:t>
            </a:r>
            <a:r>
              <a:rPr lang="en-US" sz="6000" dirty="0"/>
              <a:t> </a:t>
            </a:r>
            <a:r>
              <a:rPr lang="en-US" sz="6000" dirty="0" err="1"/>
              <a:t>kasvava</a:t>
            </a:r>
            <a:br>
              <a:rPr lang="en-US" sz="6000" dirty="0"/>
            </a:br>
            <a:r>
              <a:rPr lang="en-US" sz="6000" dirty="0" err="1"/>
              <a:t>elintarvikeala</a:t>
            </a:r>
            <a:r>
              <a:rPr lang="en-US" sz="6000" dirty="0"/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9E4914-475B-453A-9589-3D2ADEDF73BC}"/>
              </a:ext>
            </a:extLst>
          </p:cNvPr>
          <p:cNvCxnSpPr>
            <a:cxnSpLocks/>
          </p:cNvCxnSpPr>
          <p:nvPr/>
        </p:nvCxnSpPr>
        <p:spPr>
          <a:xfrm>
            <a:off x="700584" y="238276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7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0ABE41-C2FF-4F54-917E-4CF29E416F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/>
          <a:stretch/>
        </p:blipFill>
        <p:spPr>
          <a:xfrm>
            <a:off x="7578810" y="0"/>
            <a:ext cx="461318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F25081-5A28-4AE7-AAEF-47FFF1BB3906}"/>
              </a:ext>
            </a:extLst>
          </p:cNvPr>
          <p:cNvGrpSpPr/>
          <p:nvPr/>
        </p:nvGrpSpPr>
        <p:grpSpPr>
          <a:xfrm>
            <a:off x="2931178" y="563005"/>
            <a:ext cx="4117260" cy="4173044"/>
            <a:chOff x="8055834" y="47306"/>
            <a:chExt cx="4117260" cy="41730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F124E15-300B-4246-B942-91291F0DD23D}"/>
                </a:ext>
              </a:extLst>
            </p:cNvPr>
            <p:cNvGrpSpPr/>
            <p:nvPr/>
          </p:nvGrpSpPr>
          <p:grpSpPr>
            <a:xfrm>
              <a:off x="8443840" y="646874"/>
              <a:ext cx="3433835" cy="2954370"/>
              <a:chOff x="3461857" y="1935840"/>
              <a:chExt cx="3433835" cy="295437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22CCF61-229D-4563-B1DE-D8D74F7FF4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9" t="23515" r="20728" b="29090"/>
              <a:stretch/>
            </p:blipFill>
            <p:spPr>
              <a:xfrm>
                <a:off x="4697247" y="1935840"/>
                <a:ext cx="870468" cy="79274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C47A51-7613-4631-A80B-F5A82B89A423}"/>
                  </a:ext>
                </a:extLst>
              </p:cNvPr>
              <p:cNvSpPr txBox="1"/>
              <p:nvPr/>
            </p:nvSpPr>
            <p:spPr>
              <a:xfrm>
                <a:off x="3461857" y="3012773"/>
                <a:ext cx="3433835" cy="1877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6%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osuus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Suomen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elintarvikesektorista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➝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ruokaa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tuotetaan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1,5-kertaisesti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väkilukuun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suhteutettuna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6BC1DD-53D9-4181-B14F-D450D60F6E18}"/>
                </a:ext>
              </a:extLst>
            </p:cNvPr>
            <p:cNvSpPr/>
            <p:nvPr/>
          </p:nvSpPr>
          <p:spPr>
            <a:xfrm>
              <a:off x="8055834" y="47306"/>
              <a:ext cx="4117260" cy="417304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5EF597-8156-41BC-9D47-9DFE14268C69}"/>
              </a:ext>
            </a:extLst>
          </p:cNvPr>
          <p:cNvGrpSpPr/>
          <p:nvPr/>
        </p:nvGrpSpPr>
        <p:grpSpPr>
          <a:xfrm>
            <a:off x="529719" y="3021335"/>
            <a:ext cx="3188288" cy="3264970"/>
            <a:chOff x="624759" y="2832635"/>
            <a:chExt cx="3188288" cy="326497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698042-C5E7-42DF-99B9-CBBAB2D4E055}"/>
                </a:ext>
              </a:extLst>
            </p:cNvPr>
            <p:cNvGrpSpPr/>
            <p:nvPr/>
          </p:nvGrpSpPr>
          <p:grpSpPr>
            <a:xfrm>
              <a:off x="1544880" y="3458221"/>
              <a:ext cx="1348043" cy="2322137"/>
              <a:chOff x="4734686" y="3072919"/>
              <a:chExt cx="1348043" cy="232213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29CB03B-4043-4DF4-9050-3416B9BFDC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74" t="10417" r="59298" b="30972"/>
              <a:stretch/>
            </p:blipFill>
            <p:spPr>
              <a:xfrm>
                <a:off x="5003988" y="3072919"/>
                <a:ext cx="809440" cy="788877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80BC64-06AC-4FE4-94E8-D281089729FA}"/>
                  </a:ext>
                </a:extLst>
              </p:cNvPr>
              <p:cNvSpPr txBox="1"/>
              <p:nvPr/>
            </p:nvSpPr>
            <p:spPr>
              <a:xfrm>
                <a:off x="4734686" y="4071617"/>
                <a:ext cx="13480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2330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työpaikkaa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2017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DE421C3-CF34-45BA-B71B-6113BA9BAC0E}"/>
                </a:ext>
              </a:extLst>
            </p:cNvPr>
            <p:cNvSpPr/>
            <p:nvPr/>
          </p:nvSpPr>
          <p:spPr>
            <a:xfrm>
              <a:off x="624759" y="2832635"/>
              <a:ext cx="3188288" cy="32649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472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7C65-6269-4C7B-A877-C39D2F0D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88" y="378505"/>
            <a:ext cx="4077730" cy="2980944"/>
          </a:xfrm>
        </p:spPr>
        <p:txBody>
          <a:bodyPr>
            <a:normAutofit/>
          </a:bodyPr>
          <a:lstStyle/>
          <a:p>
            <a:r>
              <a:rPr lang="en-US" sz="6000" dirty="0" err="1"/>
              <a:t>Vahva</a:t>
            </a:r>
            <a:r>
              <a:rPr lang="en-US" sz="6000" dirty="0"/>
              <a:t> </a:t>
            </a:r>
            <a:r>
              <a:rPr lang="en-US" sz="6000" dirty="0" err="1"/>
              <a:t>pienpanimo-kulttuuri</a:t>
            </a:r>
            <a:endParaRPr lang="en-US" sz="6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23AF38-9840-4BFF-ABEA-5FE96CA9E7AC}"/>
              </a:ext>
            </a:extLst>
          </p:cNvPr>
          <p:cNvCxnSpPr>
            <a:cxnSpLocks/>
          </p:cNvCxnSpPr>
          <p:nvPr/>
        </p:nvCxnSpPr>
        <p:spPr>
          <a:xfrm>
            <a:off x="546512" y="327206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57407CF-92BC-4E4E-9455-15FB20521BFC}"/>
              </a:ext>
            </a:extLst>
          </p:cNvPr>
          <p:cNvGrpSpPr/>
          <p:nvPr/>
        </p:nvGrpSpPr>
        <p:grpSpPr>
          <a:xfrm>
            <a:off x="3487933" y="3789235"/>
            <a:ext cx="6776945" cy="2492449"/>
            <a:chOff x="3496987" y="3807342"/>
            <a:chExt cx="6776945" cy="24924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92FDC9-AA05-45AD-843F-78281F2B041F}"/>
                </a:ext>
              </a:extLst>
            </p:cNvPr>
            <p:cNvGrpSpPr/>
            <p:nvPr/>
          </p:nvGrpSpPr>
          <p:grpSpPr>
            <a:xfrm>
              <a:off x="3496987" y="3807342"/>
              <a:ext cx="6776945" cy="2492449"/>
              <a:chOff x="4674998" y="3774390"/>
              <a:chExt cx="6776945" cy="249244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509A02-5191-4C21-9875-B48EEAB9B580}"/>
                  </a:ext>
                </a:extLst>
              </p:cNvPr>
              <p:cNvSpPr txBox="1"/>
              <p:nvPr/>
            </p:nvSpPr>
            <p:spPr>
              <a:xfrm>
                <a:off x="7916565" y="3866452"/>
                <a:ext cx="353537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LINDEN BREWERY</a:t>
                </a:r>
              </a:p>
              <a:p>
                <a:endParaRPr lang="en-US" dirty="0"/>
              </a:p>
              <a:p>
                <a:r>
                  <a:rPr lang="en-US" dirty="0"/>
                  <a:t>“Is it me you’re looking for?” on Lionel </a:t>
                </a:r>
                <a:r>
                  <a:rPr lang="en-US" dirty="0" err="1"/>
                  <a:t>Richien</a:t>
                </a:r>
                <a:r>
                  <a:rPr lang="en-US" dirty="0"/>
                  <a:t> </a:t>
                </a:r>
                <a:r>
                  <a:rPr lang="en-US" dirty="0" err="1"/>
                  <a:t>kappaleen</a:t>
                </a:r>
                <a:r>
                  <a:rPr lang="en-US" dirty="0"/>
                  <a:t> </a:t>
                </a:r>
                <a:r>
                  <a:rPr lang="en-US" dirty="0" err="1"/>
                  <a:t>lisäksi</a:t>
                </a:r>
                <a:r>
                  <a:rPr lang="en-US" dirty="0"/>
                  <a:t> Linden </a:t>
                </a:r>
                <a:r>
                  <a:rPr lang="en-US" dirty="0" err="1"/>
                  <a:t>Breweryn</a:t>
                </a:r>
                <a:r>
                  <a:rPr lang="en-US" dirty="0"/>
                  <a:t> </a:t>
                </a:r>
                <a:r>
                  <a:rPr lang="en-US" dirty="0" err="1"/>
                  <a:t>olut</a:t>
                </a:r>
                <a:r>
                  <a:rPr lang="en-US" dirty="0"/>
                  <a:t>, </a:t>
                </a:r>
                <a:r>
                  <a:rPr lang="en-US" dirty="0" err="1"/>
                  <a:t>joka</a:t>
                </a:r>
                <a:r>
                  <a:rPr lang="en-US" dirty="0"/>
                  <a:t> </a:t>
                </a:r>
                <a:r>
                  <a:rPr lang="en-US" dirty="0" err="1"/>
                  <a:t>tuli</a:t>
                </a:r>
                <a:r>
                  <a:rPr lang="en-US" dirty="0"/>
                  <a:t> 2. </a:t>
                </a:r>
                <a:r>
                  <a:rPr lang="en-US" dirty="0" err="1"/>
                  <a:t>sijalle</a:t>
                </a:r>
                <a:r>
                  <a:rPr lang="en-US" dirty="0"/>
                  <a:t> </a:t>
                </a:r>
                <a:r>
                  <a:rPr lang="en-US" b="1" dirty="0" err="1"/>
                  <a:t>Suomen</a:t>
                </a:r>
                <a:r>
                  <a:rPr lang="en-US" b="1" dirty="0"/>
                  <a:t> paras </a:t>
                </a:r>
                <a:r>
                  <a:rPr lang="en-US" b="1" dirty="0" err="1"/>
                  <a:t>olut</a:t>
                </a:r>
                <a:r>
                  <a:rPr lang="en-US" b="1" dirty="0"/>
                  <a:t> 2020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-</a:t>
                </a:r>
                <a:r>
                  <a:rPr lang="en-US" dirty="0" err="1"/>
                  <a:t>kilpailun</a:t>
                </a:r>
                <a:r>
                  <a:rPr lang="en-US" dirty="0"/>
                  <a:t> </a:t>
                </a:r>
                <a:r>
                  <a:rPr lang="en-US" dirty="0" err="1"/>
                  <a:t>marja</a:t>
                </a:r>
                <a:r>
                  <a:rPr lang="en-US" dirty="0"/>
                  <a:t>-, </a:t>
                </a:r>
                <a:r>
                  <a:rPr lang="en-US" dirty="0" err="1"/>
                  <a:t>hedelmä</a:t>
                </a:r>
                <a:r>
                  <a:rPr lang="en-US" dirty="0"/>
                  <a:t>- ja </a:t>
                </a:r>
                <a:r>
                  <a:rPr lang="en-US" dirty="0" err="1"/>
                  <a:t>hapanoluet</a:t>
                </a:r>
                <a:r>
                  <a:rPr lang="en-US" dirty="0"/>
                  <a:t> -</a:t>
                </a:r>
                <a:r>
                  <a:rPr lang="en-US" dirty="0" err="1"/>
                  <a:t>sarjassa</a:t>
                </a:r>
                <a:r>
                  <a:rPr lang="en-US" dirty="0"/>
                  <a:t>.</a:t>
                </a:r>
              </a:p>
            </p:txBody>
          </p:sp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9D15B997-3066-4541-A219-9FDF095267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762" b="24070"/>
              <a:stretch/>
            </p:blipFill>
            <p:spPr bwMode="auto">
              <a:xfrm>
                <a:off x="4674998" y="3774390"/>
                <a:ext cx="3159388" cy="24924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F9D3D327-36BA-4834-BCB5-61CE6F696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612" y="3841776"/>
              <a:ext cx="997509" cy="575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747997-9E72-433D-A12A-6C0940A22DD7}"/>
              </a:ext>
            </a:extLst>
          </p:cNvPr>
          <p:cNvGrpSpPr/>
          <p:nvPr/>
        </p:nvGrpSpPr>
        <p:grpSpPr>
          <a:xfrm>
            <a:off x="5146938" y="576316"/>
            <a:ext cx="6606174" cy="2585323"/>
            <a:chOff x="5019016" y="658902"/>
            <a:chExt cx="6606174" cy="258532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C3D553A-02CB-4FFF-A989-402862C52ADE}"/>
                </a:ext>
              </a:extLst>
            </p:cNvPr>
            <p:cNvGrpSpPr/>
            <p:nvPr/>
          </p:nvGrpSpPr>
          <p:grpSpPr>
            <a:xfrm>
              <a:off x="5019016" y="658902"/>
              <a:ext cx="6606174" cy="2585323"/>
              <a:chOff x="4663188" y="544723"/>
              <a:chExt cx="6606174" cy="258532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F6BF2A-A75C-42EE-AAFF-E10B412B6978}"/>
                  </a:ext>
                </a:extLst>
              </p:cNvPr>
              <p:cNvSpPr txBox="1"/>
              <p:nvPr/>
            </p:nvSpPr>
            <p:spPr>
              <a:xfrm>
                <a:off x="7916564" y="544723"/>
                <a:ext cx="3352798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BEER HUNTER’S</a:t>
                </a:r>
              </a:p>
              <a:p>
                <a:endParaRPr lang="en-US" dirty="0"/>
              </a:p>
              <a:p>
                <a:r>
                  <a:rPr lang="en-US" dirty="0" err="1"/>
                  <a:t>Perustettu</a:t>
                </a:r>
                <a:r>
                  <a:rPr lang="en-US" dirty="0"/>
                  <a:t> 1998 ja </a:t>
                </a:r>
                <a:r>
                  <a:rPr lang="en-US" dirty="0" err="1"/>
                  <a:t>täten</a:t>
                </a:r>
                <a:r>
                  <a:rPr lang="en-US" dirty="0"/>
                  <a:t> </a:t>
                </a:r>
                <a:r>
                  <a:rPr lang="en-US" dirty="0" err="1"/>
                  <a:t>yksi</a:t>
                </a:r>
                <a:r>
                  <a:rPr lang="en-US" dirty="0"/>
                  <a:t> </a:t>
                </a:r>
                <a:r>
                  <a:rPr lang="en-US" dirty="0" err="1"/>
                  <a:t>Suomen</a:t>
                </a:r>
                <a:r>
                  <a:rPr lang="en-US" dirty="0"/>
                  <a:t> </a:t>
                </a:r>
                <a:r>
                  <a:rPr lang="en-US" b="1" dirty="0" err="1"/>
                  <a:t>vanhimmista</a:t>
                </a:r>
                <a:r>
                  <a:rPr lang="en-US" dirty="0"/>
                  <a:t> </a:t>
                </a:r>
                <a:r>
                  <a:rPr lang="en-US" dirty="0" err="1"/>
                  <a:t>edelleen</a:t>
                </a:r>
                <a:r>
                  <a:rPr lang="en-US" dirty="0"/>
                  <a:t> </a:t>
                </a:r>
                <a:r>
                  <a:rPr lang="en-US" dirty="0" err="1"/>
                  <a:t>toimivista</a:t>
                </a:r>
                <a:r>
                  <a:rPr lang="en-US" dirty="0"/>
                  <a:t> </a:t>
                </a:r>
                <a:r>
                  <a:rPr lang="en-US" dirty="0" err="1"/>
                  <a:t>pienpanimoista</a:t>
                </a:r>
                <a:r>
                  <a:rPr lang="en-US" dirty="0"/>
                  <a:t>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Beer </a:t>
                </a:r>
                <a:r>
                  <a:rPr lang="en-US" dirty="0" err="1"/>
                  <a:t>Hunter’sin</a:t>
                </a:r>
                <a:r>
                  <a:rPr lang="en-US" dirty="0"/>
                  <a:t> </a:t>
                </a:r>
                <a:r>
                  <a:rPr lang="en-US" dirty="0" err="1"/>
                  <a:t>mufloni-oluet</a:t>
                </a:r>
                <a:r>
                  <a:rPr lang="en-US" dirty="0"/>
                  <a:t> </a:t>
                </a:r>
                <a:r>
                  <a:rPr lang="en-US" dirty="0" err="1"/>
                  <a:t>ovat</a:t>
                </a:r>
                <a:r>
                  <a:rPr lang="en-US" dirty="0"/>
                  <a:t> </a:t>
                </a:r>
                <a:r>
                  <a:rPr lang="en-US" dirty="0" err="1"/>
                  <a:t>saaneet</a:t>
                </a:r>
                <a:r>
                  <a:rPr lang="en-US" dirty="0"/>
                  <a:t> </a:t>
                </a:r>
                <a:r>
                  <a:rPr lang="en-US" dirty="0" err="1"/>
                  <a:t>monia</a:t>
                </a:r>
                <a:r>
                  <a:rPr lang="en-US" dirty="0"/>
                  <a:t> </a:t>
                </a:r>
                <a:r>
                  <a:rPr lang="en-US" dirty="0" err="1"/>
                  <a:t>palkintoja</a:t>
                </a:r>
                <a:r>
                  <a:rPr lang="en-US" dirty="0"/>
                  <a:t>, </a:t>
                </a:r>
                <a:r>
                  <a:rPr lang="en-US" dirty="0" err="1"/>
                  <a:t>kuten</a:t>
                </a:r>
                <a:r>
                  <a:rPr lang="en-US" dirty="0"/>
                  <a:t> </a:t>
                </a:r>
                <a:r>
                  <a:rPr lang="en-US" b="1" dirty="0" err="1"/>
                  <a:t>Suomen</a:t>
                </a:r>
                <a:r>
                  <a:rPr lang="en-US" b="1" dirty="0"/>
                  <a:t> paras </a:t>
                </a:r>
                <a:r>
                  <a:rPr lang="en-US" b="1" dirty="0" err="1"/>
                  <a:t>olut</a:t>
                </a:r>
                <a:r>
                  <a:rPr lang="en-US" b="1" dirty="0"/>
                  <a:t> 2016</a:t>
                </a:r>
                <a:r>
                  <a:rPr lang="en-US" dirty="0"/>
                  <a:t>.</a:t>
                </a:r>
                <a:endParaRPr lang="en-US" b="1" dirty="0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20EB6F5-5E44-4AE5-8CE1-A11FB506E4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7" r="9918"/>
              <a:stretch/>
            </p:blipFill>
            <p:spPr>
              <a:xfrm>
                <a:off x="4663188" y="591161"/>
                <a:ext cx="3156782" cy="2492449"/>
              </a:xfrm>
              <a:prstGeom prst="rect">
                <a:avLst/>
              </a:prstGeom>
            </p:spPr>
          </p:pic>
        </p:grpSp>
        <p:pic>
          <p:nvPicPr>
            <p:cNvPr id="4098" name="Picture 2" descr="Panimoravintola Beer Hunter's - Mufloni oluet - Beer Hunter's">
              <a:extLst>
                <a:ext uri="{FF2B5EF4-FFF2-40B4-BE49-F238E27FC236}">
                  <a16:creationId xmlns:a16="http://schemas.microsoft.com/office/drawing/2014/main" id="{1C122485-BCF5-4D92-BB9B-F9B742946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0831" y="749642"/>
              <a:ext cx="628032" cy="62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8836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4C4A7DCE-41E8-4651-A332-DDB70BF0BDCC}"/>
              </a:ext>
            </a:extLst>
          </p:cNvPr>
          <p:cNvGrpSpPr/>
          <p:nvPr/>
        </p:nvGrpSpPr>
        <p:grpSpPr>
          <a:xfrm>
            <a:off x="7615041" y="655039"/>
            <a:ext cx="4139513" cy="5621041"/>
            <a:chOff x="7687469" y="655039"/>
            <a:chExt cx="4139513" cy="562104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72E707-3FF2-4B97-AC3E-E045DDABF05C}"/>
                </a:ext>
              </a:extLst>
            </p:cNvPr>
            <p:cNvGrpSpPr/>
            <p:nvPr/>
          </p:nvGrpSpPr>
          <p:grpSpPr>
            <a:xfrm>
              <a:off x="7687469" y="655039"/>
              <a:ext cx="4139513" cy="5621041"/>
              <a:chOff x="7687469" y="655039"/>
              <a:chExt cx="4139513" cy="562104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EEB433-E775-430F-832B-69FD8A368679}"/>
                  </a:ext>
                </a:extLst>
              </p:cNvPr>
              <p:cNvSpPr txBox="1"/>
              <p:nvPr/>
            </p:nvSpPr>
            <p:spPr>
              <a:xfrm>
                <a:off x="7687469" y="3967756"/>
                <a:ext cx="413951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RUOSNIEMI BREWERY</a:t>
                </a:r>
              </a:p>
              <a:p>
                <a:pPr algn="ctr"/>
                <a:endParaRPr lang="fi-FI" dirty="0"/>
              </a:p>
              <a:p>
                <a:pPr algn="ctr"/>
                <a:r>
                  <a:rPr lang="fi-FI" b="1" dirty="0"/>
                  <a:t>Maailmallakin tunnettu </a:t>
                </a:r>
                <a:r>
                  <a:rPr lang="fi-FI" dirty="0"/>
                  <a:t>pienpanimo – esimerkiksi vuonna 2017 Musta Lomittaja valittiin maailman parhaaksi savuolueksi World </a:t>
                </a:r>
                <a:r>
                  <a:rPr lang="fi-FI" dirty="0" err="1"/>
                  <a:t>Beer</a:t>
                </a:r>
                <a:r>
                  <a:rPr lang="fi-FI" dirty="0"/>
                  <a:t> </a:t>
                </a:r>
                <a:r>
                  <a:rPr lang="fi-FI" dirty="0" err="1"/>
                  <a:t>Awardsissa</a:t>
                </a:r>
                <a:r>
                  <a:rPr lang="fi-FI" dirty="0"/>
                  <a:t> ja </a:t>
                </a:r>
              </a:p>
              <a:p>
                <a:pPr algn="ctr"/>
                <a:r>
                  <a:rPr lang="fi-FI" dirty="0"/>
                  <a:t>Arkkitehti #000000 IPA sai hopeaa </a:t>
                </a:r>
              </a:p>
              <a:p>
                <a:pPr algn="ctr"/>
                <a:r>
                  <a:rPr lang="fi-FI" dirty="0" err="1"/>
                  <a:t>Brussels</a:t>
                </a:r>
                <a:r>
                  <a:rPr lang="fi-FI" dirty="0"/>
                  <a:t> </a:t>
                </a:r>
                <a:r>
                  <a:rPr lang="fi-FI" dirty="0" err="1"/>
                  <a:t>Beer</a:t>
                </a:r>
                <a:r>
                  <a:rPr lang="fi-FI" dirty="0"/>
                  <a:t> Challengessa.</a:t>
                </a:r>
                <a:endParaRPr lang="en-US" dirty="0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9AD74AE-AE04-42CC-A968-E514ECAFE0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4" b="4476"/>
              <a:stretch/>
            </p:blipFill>
            <p:spPr>
              <a:xfrm>
                <a:off x="8468546" y="655039"/>
                <a:ext cx="2577360" cy="3212755"/>
              </a:xfrm>
              <a:prstGeom prst="rect">
                <a:avLst/>
              </a:prstGeom>
            </p:spPr>
          </p:pic>
        </p:grpSp>
        <p:pic>
          <p:nvPicPr>
            <p:cNvPr id="1029" name="Picture 1028">
              <a:extLst>
                <a:ext uri="{FF2B5EF4-FFF2-40B4-BE49-F238E27FC236}">
                  <a16:creationId xmlns:a16="http://schemas.microsoft.com/office/drawing/2014/main" id="{CE97BB4C-5C27-427F-9A14-2475C3457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259" y="702498"/>
              <a:ext cx="703360" cy="599613"/>
            </a:xfrm>
            <a:prstGeom prst="rect">
              <a:avLst/>
            </a:prstGeom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C31CCF7F-5003-40B7-85F3-B6F730D388E1}"/>
              </a:ext>
            </a:extLst>
          </p:cNvPr>
          <p:cNvGrpSpPr/>
          <p:nvPr/>
        </p:nvGrpSpPr>
        <p:grpSpPr>
          <a:xfrm>
            <a:off x="566716" y="655039"/>
            <a:ext cx="6794916" cy="2428571"/>
            <a:chOff x="430914" y="655039"/>
            <a:chExt cx="6794916" cy="242857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FE25D0E-0BAB-414F-8253-E16B40C0BE60}"/>
                </a:ext>
              </a:extLst>
            </p:cNvPr>
            <p:cNvGrpSpPr/>
            <p:nvPr/>
          </p:nvGrpSpPr>
          <p:grpSpPr>
            <a:xfrm>
              <a:off x="430914" y="655039"/>
              <a:ext cx="6794916" cy="2428571"/>
              <a:chOff x="430914" y="487493"/>
              <a:chExt cx="6794916" cy="242857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F6BF2A-A75C-42EE-AAFF-E10B412B6978}"/>
                  </a:ext>
                </a:extLst>
              </p:cNvPr>
              <p:cNvSpPr txBox="1"/>
              <p:nvPr/>
            </p:nvSpPr>
            <p:spPr>
              <a:xfrm>
                <a:off x="3669876" y="1101613"/>
                <a:ext cx="355595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MOOSE ON THE LOOSE BREWING COMPANY</a:t>
                </a:r>
              </a:p>
              <a:p>
                <a:endParaRPr lang="en-US" b="1" dirty="0"/>
              </a:p>
              <a:p>
                <a:r>
                  <a:rPr lang="en-US" dirty="0"/>
                  <a:t>“Se </a:t>
                </a:r>
                <a:r>
                  <a:rPr lang="en-US" dirty="0" err="1"/>
                  <a:t>porilaine</a:t>
                </a:r>
                <a:r>
                  <a:rPr lang="en-US" dirty="0"/>
                  <a:t> </a:t>
                </a:r>
                <a:r>
                  <a:rPr lang="en-US" dirty="0" err="1"/>
                  <a:t>hirvipanimo</a:t>
                </a:r>
                <a:r>
                  <a:rPr lang="en-US" dirty="0"/>
                  <a:t>”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24747CC-4799-4B76-B820-8E0A73217E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920"/>
              <a:stretch/>
            </p:blipFill>
            <p:spPr>
              <a:xfrm>
                <a:off x="430914" y="487493"/>
                <a:ext cx="3156782" cy="2428571"/>
              </a:xfrm>
              <a:prstGeom prst="rect">
                <a:avLst/>
              </a:prstGeom>
            </p:spPr>
          </p:pic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98F08AA-AED1-47DB-92C6-96370BD5E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93" y="2310614"/>
              <a:ext cx="855055" cy="75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EBD62472-8B83-461F-8615-3220FC34D742}"/>
              </a:ext>
            </a:extLst>
          </p:cNvPr>
          <p:cNvGrpSpPr/>
          <p:nvPr/>
        </p:nvGrpSpPr>
        <p:grpSpPr>
          <a:xfrm>
            <a:off x="537531" y="3774390"/>
            <a:ext cx="6711965" cy="2457756"/>
            <a:chOff x="401729" y="3774390"/>
            <a:chExt cx="6711965" cy="245775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520859-D78A-450A-BB32-6C945C37E571}"/>
                </a:ext>
              </a:extLst>
            </p:cNvPr>
            <p:cNvGrpSpPr/>
            <p:nvPr/>
          </p:nvGrpSpPr>
          <p:grpSpPr>
            <a:xfrm>
              <a:off x="430914" y="3774390"/>
              <a:ext cx="6682780" cy="2428571"/>
              <a:chOff x="430913" y="3584920"/>
              <a:chExt cx="6682780" cy="242857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509A02-5191-4C21-9875-B48EEAB9B580}"/>
                  </a:ext>
                </a:extLst>
              </p:cNvPr>
              <p:cNvSpPr txBox="1"/>
              <p:nvPr/>
            </p:nvSpPr>
            <p:spPr>
              <a:xfrm>
                <a:off x="3669875" y="3783542"/>
                <a:ext cx="3443818" cy="203132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b="1" dirty="0"/>
                  <a:t>ROCKING BEAR BREWERS</a:t>
                </a:r>
              </a:p>
              <a:p>
                <a:endParaRPr lang="en-US" dirty="0"/>
              </a:p>
              <a:p>
                <a:r>
                  <a:rPr lang="en-US" dirty="0"/>
                  <a:t>Rock-</a:t>
                </a:r>
                <a:r>
                  <a:rPr lang="en-US" dirty="0" err="1"/>
                  <a:t>henkinen</a:t>
                </a:r>
                <a:r>
                  <a:rPr lang="en-US" dirty="0"/>
                  <a:t> </a:t>
                </a:r>
                <a:r>
                  <a:rPr lang="en-US" dirty="0" err="1"/>
                  <a:t>panimo</a:t>
                </a:r>
                <a:r>
                  <a:rPr lang="en-US" dirty="0"/>
                  <a:t>, </a:t>
                </a:r>
                <a:r>
                  <a:rPr lang="en-US" dirty="0" err="1"/>
                  <a:t>jonka</a:t>
                </a:r>
                <a:r>
                  <a:rPr lang="en-US" dirty="0"/>
                  <a:t> </a:t>
                </a:r>
                <a:r>
                  <a:rPr lang="fi-FI" dirty="0" err="1"/>
                  <a:t>Viikinäinen</a:t>
                </a:r>
                <a:r>
                  <a:rPr lang="fi-FI" dirty="0"/>
                  <a:t> Vattu </a:t>
                </a:r>
                <a:r>
                  <a:rPr lang="fi-FI" dirty="0" err="1"/>
                  <a:t>Mojito</a:t>
                </a:r>
                <a:r>
                  <a:rPr lang="fi-FI" dirty="0"/>
                  <a:t> </a:t>
                </a:r>
                <a:r>
                  <a:rPr lang="fi-FI" dirty="0" err="1"/>
                  <a:t>Sour</a:t>
                </a:r>
                <a:r>
                  <a:rPr lang="fi-FI" dirty="0"/>
                  <a:t> Ale palkittiin toisella sijalla </a:t>
                </a:r>
                <a:r>
                  <a:rPr lang="fi-FI" b="1" dirty="0"/>
                  <a:t>Suomen paras olut 2018 </a:t>
                </a:r>
                <a:r>
                  <a:rPr lang="fi-FI" dirty="0"/>
                  <a:t>-kilpailun marja-, hedelmä- ja hapanoluet -sarjassa.</a:t>
                </a:r>
                <a:endParaRPr lang="en-US" dirty="0"/>
              </a:p>
            </p:txBody>
          </p:sp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65844CBC-9BF8-4E32-AD54-E46E26678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" t="15317" b="8031"/>
              <a:stretch/>
            </p:blipFill>
            <p:spPr bwMode="auto">
              <a:xfrm>
                <a:off x="430913" y="3584920"/>
                <a:ext cx="3156783" cy="24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4" name="Picture 1033">
              <a:extLst>
                <a:ext uri="{FF2B5EF4-FFF2-40B4-BE49-F238E27FC236}">
                  <a16:creationId xmlns:a16="http://schemas.microsoft.com/office/drawing/2014/main" id="{85A8872D-1AAD-40D5-B718-1319E156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5" t="18824" r="6913" b="22448"/>
            <a:stretch/>
          </p:blipFill>
          <p:spPr>
            <a:xfrm>
              <a:off x="401729" y="5729594"/>
              <a:ext cx="1317796" cy="502552"/>
            </a:xfrm>
            <a:prstGeom prst="rect">
              <a:avLst/>
            </a:prstGeom>
            <a:effectLst>
              <a:glow rad="50800">
                <a:schemeClr val="bg1">
                  <a:alpha val="66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692302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EBB5F9-BF05-49E2-A8C5-83DDC6718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C6830E-C091-4F21-83F7-F6F6BB8A6B86}"/>
              </a:ext>
            </a:extLst>
          </p:cNvPr>
          <p:cNvSpPr/>
          <p:nvPr/>
        </p:nvSpPr>
        <p:spPr>
          <a:xfrm>
            <a:off x="7284092" y="-2"/>
            <a:ext cx="3787270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505B9-7E90-4BE2-9F5E-7BD890AAF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093" y="0"/>
            <a:ext cx="3787270" cy="3749040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Suomen</a:t>
            </a:r>
            <a:r>
              <a:rPr lang="en-US" sz="6000" dirty="0"/>
              <a:t> </a:t>
            </a:r>
            <a:r>
              <a:rPr lang="en-US" sz="6000" dirty="0" err="1"/>
              <a:t>parasta</a:t>
            </a:r>
            <a:r>
              <a:rPr lang="en-US" sz="6000" dirty="0"/>
              <a:t> </a:t>
            </a:r>
            <a:r>
              <a:rPr lang="en-US" sz="6000" dirty="0" err="1"/>
              <a:t>marenkia</a:t>
            </a:r>
            <a:endParaRPr lang="en-US" sz="60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29C9DE-2CEB-4BCA-83CF-CB9E737D9DB2}"/>
              </a:ext>
            </a:extLst>
          </p:cNvPr>
          <p:cNvSpPr/>
          <p:nvPr/>
        </p:nvSpPr>
        <p:spPr>
          <a:xfrm>
            <a:off x="8036833" y="3934929"/>
            <a:ext cx="2281782" cy="228178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6AE0D-9A68-4255-BB72-2198A0E06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3528" y="5116466"/>
            <a:ext cx="1788393" cy="12615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Annan </a:t>
            </a:r>
            <a:r>
              <a:rPr lang="en-US" dirty="0" err="1"/>
              <a:t>Marenkileipomo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Pori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354D26-042B-4A5D-AF0B-AAD262C5F879}"/>
              </a:ext>
            </a:extLst>
          </p:cNvPr>
          <p:cNvCxnSpPr>
            <a:cxnSpLocks/>
          </p:cNvCxnSpPr>
          <p:nvPr/>
        </p:nvCxnSpPr>
        <p:spPr>
          <a:xfrm>
            <a:off x="8526849" y="328041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31C08C-94FF-4A22-AA76-BBB70C461EDA}"/>
              </a:ext>
            </a:extLst>
          </p:cNvPr>
          <p:cNvGrpSpPr/>
          <p:nvPr/>
        </p:nvGrpSpPr>
        <p:grpSpPr>
          <a:xfrm>
            <a:off x="8912092" y="4229041"/>
            <a:ext cx="531266" cy="528920"/>
            <a:chOff x="8960220" y="4418288"/>
            <a:chExt cx="531266" cy="528920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C1C4FE2C-68EF-4793-A5B5-E84022E9D952}"/>
                </a:ext>
              </a:extLst>
            </p:cNvPr>
            <p:cNvSpPr>
              <a:spLocks noChangeAspect="1"/>
            </p:cNvSpPr>
            <p:nvPr/>
          </p:nvSpPr>
          <p:spPr>
            <a:xfrm rot="8135854">
              <a:off x="8960220" y="4418288"/>
              <a:ext cx="531266" cy="528920"/>
            </a:xfrm>
            <a:prstGeom prst="teardrop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0A05B30-ED7E-4D81-A88E-1A29D6DC94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75614" y="4533625"/>
              <a:ext cx="300480" cy="2982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0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EAF74-F877-4643-B67C-6A1AF88D6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2926"/>
            <a:ext cx="10515600" cy="3892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88816A-165B-433B-A5D3-5382AFD6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err="1"/>
              <a:t>Sammakkoleivosten</a:t>
            </a:r>
            <a:r>
              <a:rPr lang="en-US" sz="6000" dirty="0"/>
              <a:t> </a:t>
            </a:r>
            <a:r>
              <a:rPr lang="en-US" sz="6000" dirty="0" err="1"/>
              <a:t>kotiseutu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EFB8B-BE94-4F10-B3F0-230257FB9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297" y="5575112"/>
            <a:ext cx="1782642" cy="63665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F9F8C9-75BC-499D-8313-9CF4AB8020D7}"/>
              </a:ext>
            </a:extLst>
          </p:cNvPr>
          <p:cNvCxnSpPr>
            <a:cxnSpLocks/>
          </p:cNvCxnSpPr>
          <p:nvPr/>
        </p:nvCxnSpPr>
        <p:spPr>
          <a:xfrm>
            <a:off x="5445125" y="161569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88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50563FD5-6156-4D12-9CDC-ED84CE1E16F9}"/>
              </a:ext>
            </a:extLst>
          </p:cNvPr>
          <p:cNvSpPr txBox="1">
            <a:spLocks/>
          </p:cNvSpPr>
          <p:nvPr/>
        </p:nvSpPr>
        <p:spPr>
          <a:xfrm>
            <a:off x="-3" y="286473"/>
            <a:ext cx="12192003" cy="1360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Muita </a:t>
            </a:r>
            <a:r>
              <a:rPr lang="en-US" dirty="0" err="1"/>
              <a:t>tuttuja</a:t>
            </a:r>
            <a:r>
              <a:rPr lang="en-US" dirty="0"/>
              <a:t> </a:t>
            </a:r>
            <a:r>
              <a:rPr lang="en-US" dirty="0" err="1"/>
              <a:t>brändejä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9E2BFB-342B-44E5-8BD3-27D90442972E}"/>
              </a:ext>
            </a:extLst>
          </p:cNvPr>
          <p:cNvCxnSpPr>
            <a:cxnSpLocks/>
          </p:cNvCxnSpPr>
          <p:nvPr/>
        </p:nvCxnSpPr>
        <p:spPr>
          <a:xfrm>
            <a:off x="5445123" y="1568511"/>
            <a:ext cx="13017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B6B373B-6A86-4022-A489-58EC1D655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9584" r="5536" b="7700"/>
          <a:stretch/>
        </p:blipFill>
        <p:spPr>
          <a:xfrm>
            <a:off x="4389097" y="5012493"/>
            <a:ext cx="2497144" cy="1658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BCEC2-7FA2-4091-B58D-235F9372FE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8" t="6677" r="30785" b="3010"/>
          <a:stretch/>
        </p:blipFill>
        <p:spPr>
          <a:xfrm>
            <a:off x="333832" y="2646543"/>
            <a:ext cx="1548036" cy="3637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B2189-C2CD-449E-9051-7D6791AC7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1401" r="8098" b="12120"/>
          <a:stretch/>
        </p:blipFill>
        <p:spPr>
          <a:xfrm>
            <a:off x="2138656" y="3262871"/>
            <a:ext cx="1865056" cy="1421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9276F4-6E7F-47AE-8C1F-08B81FFC02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57" y="2123037"/>
            <a:ext cx="3239862" cy="35088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117556-E123-41BB-9CD1-C541F91F6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316" y="3846412"/>
            <a:ext cx="1280750" cy="2945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734D5E-947C-4F81-B18C-1D8D37170E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91" y="5022802"/>
            <a:ext cx="1580270" cy="1487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A5711D-F459-49B2-922F-E961823469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72" y="2441058"/>
            <a:ext cx="1595328" cy="2075684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9646374-4CC9-4177-A52C-9ADF53A8A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t="20326" r="11075" b="20500"/>
          <a:stretch/>
        </p:blipFill>
        <p:spPr bwMode="auto">
          <a:xfrm>
            <a:off x="3059803" y="2624910"/>
            <a:ext cx="1739952" cy="9451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E83FC25F-1174-43B5-BB5E-0D443AD75DA0}"/>
              </a:ext>
            </a:extLst>
          </p:cNvPr>
          <p:cNvGrpSpPr/>
          <p:nvPr/>
        </p:nvGrpSpPr>
        <p:grpSpPr>
          <a:xfrm>
            <a:off x="8762767" y="5698340"/>
            <a:ext cx="2240048" cy="868900"/>
            <a:chOff x="8494096" y="5709714"/>
            <a:chExt cx="2357348" cy="9144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11BA996-4F0E-490E-9E60-90A69230EAD2}"/>
                </a:ext>
              </a:extLst>
            </p:cNvPr>
            <p:cNvSpPr/>
            <p:nvPr/>
          </p:nvSpPr>
          <p:spPr>
            <a:xfrm>
              <a:off x="8494096" y="5709714"/>
              <a:ext cx="2357348" cy="914400"/>
            </a:xfrm>
            <a:prstGeom prst="ellipse">
              <a:avLst/>
            </a:prstGeom>
            <a:solidFill>
              <a:srgbClr val="4E9ACC"/>
            </a:solidFill>
            <a:ln>
              <a:solidFill>
                <a:srgbClr val="4E9A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08E37502-9465-44B4-A5B1-29EC2587CE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217"/>
            <a:stretch/>
          </p:blipFill>
          <p:spPr bwMode="auto">
            <a:xfrm>
              <a:off x="8645625" y="5920787"/>
              <a:ext cx="2054289" cy="49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0541F799-65F6-412C-A1CB-33B9BC643F96}"/>
              </a:ext>
            </a:extLst>
          </p:cNvPr>
          <p:cNvGrpSpPr/>
          <p:nvPr/>
        </p:nvGrpSpPr>
        <p:grpSpPr>
          <a:xfrm>
            <a:off x="4545152" y="3620540"/>
            <a:ext cx="2185034" cy="1051480"/>
            <a:chOff x="4447256" y="3701079"/>
            <a:chExt cx="2513774" cy="1209675"/>
          </a:xfrm>
        </p:grpSpPr>
        <p:sp>
          <p:nvSpPr>
            <p:cNvPr id="2048" name="Oval 2047">
              <a:extLst>
                <a:ext uri="{FF2B5EF4-FFF2-40B4-BE49-F238E27FC236}">
                  <a16:creationId xmlns:a16="http://schemas.microsoft.com/office/drawing/2014/main" id="{B8BD7E53-8AF5-48C6-9164-651E156B28A8}"/>
                </a:ext>
              </a:extLst>
            </p:cNvPr>
            <p:cNvSpPr/>
            <p:nvPr/>
          </p:nvSpPr>
          <p:spPr>
            <a:xfrm>
              <a:off x="4447256" y="3701079"/>
              <a:ext cx="2513774" cy="12096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3B2DCC-9485-41EE-9CE3-EB605C43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547" y="3828675"/>
              <a:ext cx="2095500" cy="857250"/>
            </a:xfrm>
            <a:prstGeom prst="rect">
              <a:avLst/>
            </a:prstGeom>
          </p:spPr>
        </p:pic>
      </p:grpSp>
      <p:pic>
        <p:nvPicPr>
          <p:cNvPr id="2061" name="Picture 2060">
            <a:extLst>
              <a:ext uri="{FF2B5EF4-FFF2-40B4-BE49-F238E27FC236}">
                <a16:creationId xmlns:a16="http://schemas.microsoft.com/office/drawing/2014/main" id="{B5382698-3E44-4CFF-8586-E46E50FE91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132" y="2353489"/>
            <a:ext cx="2654198" cy="1492986"/>
          </a:xfrm>
          <a:prstGeom prst="rect">
            <a:avLst/>
          </a:prstGeom>
        </p:spPr>
      </p:pic>
      <p:pic>
        <p:nvPicPr>
          <p:cNvPr id="2066" name="Picture 2065">
            <a:extLst>
              <a:ext uri="{FF2B5EF4-FFF2-40B4-BE49-F238E27FC236}">
                <a16:creationId xmlns:a16="http://schemas.microsoft.com/office/drawing/2014/main" id="{12B795EB-262D-4B80-9FB9-34BE6CDF17E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33121" r="11506" b="33745"/>
          <a:stretch/>
        </p:blipFill>
        <p:spPr>
          <a:xfrm>
            <a:off x="1042245" y="5587805"/>
            <a:ext cx="2612698" cy="62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46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375</Words>
  <Application>Microsoft Office PowerPoint</Application>
  <PresentationFormat>Widescreen</PresentationFormat>
  <Paragraphs>79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Garamond</vt:lpstr>
      <vt:lpstr>Office Theme</vt:lpstr>
      <vt:lpstr>1_Office Theme</vt:lpstr>
      <vt:lpstr>RUOKA</vt:lpstr>
      <vt:lpstr>PowerPoint Presentation</vt:lpstr>
      <vt:lpstr>PowerPoint Presentation</vt:lpstr>
      <vt:lpstr>PowerPoint Presentation</vt:lpstr>
      <vt:lpstr>Vahva pienpanimo-kulttuuri</vt:lpstr>
      <vt:lpstr>PowerPoint Presentation</vt:lpstr>
      <vt:lpstr>Suomen parasta marenkia</vt:lpstr>
      <vt:lpstr>Sammakkoleivosten kotiseutu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Ruoka</dc:title>
  <dc:creator>Laura Lappalainen</dc:creator>
  <cp:lastModifiedBy>Laura Lappalainen</cp:lastModifiedBy>
  <cp:revision>54</cp:revision>
  <dcterms:created xsi:type="dcterms:W3CDTF">2020-09-28T05:18:24Z</dcterms:created>
  <dcterms:modified xsi:type="dcterms:W3CDTF">2020-11-24T11:20:18Z</dcterms:modified>
</cp:coreProperties>
</file>