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605" r:id="rId2"/>
    <p:sldId id="732" r:id="rId3"/>
    <p:sldId id="516" r:id="rId4"/>
    <p:sldId id="519" r:id="rId5"/>
    <p:sldId id="515" r:id="rId6"/>
    <p:sldId id="263" r:id="rId7"/>
    <p:sldId id="701" r:id="rId8"/>
    <p:sldId id="728" r:id="rId9"/>
    <p:sldId id="520" r:id="rId10"/>
    <p:sldId id="522" r:id="rId11"/>
    <p:sldId id="644" r:id="rId12"/>
    <p:sldId id="526" r:id="rId13"/>
    <p:sldId id="727" r:id="rId14"/>
    <p:sldId id="685" r:id="rId15"/>
    <p:sldId id="518" r:id="rId16"/>
    <p:sldId id="524" r:id="rId17"/>
    <p:sldId id="6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3009" autoAdjust="0"/>
  </p:normalViewPr>
  <p:slideViewPr>
    <p:cSldViewPr snapToGrid="0">
      <p:cViewPr>
        <p:scale>
          <a:sx n="60" d="100"/>
          <a:sy n="60" d="100"/>
        </p:scale>
        <p:origin x="1584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6164064564609"/>
          <c:y val="0.11199689583406822"/>
          <c:w val="0.42333705292961826"/>
          <c:h val="0.794672357637541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Avoimen AMK:n opiskelijoita</c:v>
                </c:pt>
                <c:pt idx="1">
                  <c:v>…joista kansainvälisiä</c:v>
                </c:pt>
                <c:pt idx="2">
                  <c:v>Tutkinto-opiskelijoita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2052</c:v>
                </c:pt>
                <c:pt idx="1">
                  <c:v>287</c:v>
                </c:pt>
                <c:pt idx="2">
                  <c:v>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7-4C14-80DF-68AA8EA25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05802816"/>
        <c:axId val="2005803144"/>
      </c:barChart>
      <c:catAx>
        <c:axId val="2005802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803144"/>
        <c:crosses val="autoZero"/>
        <c:auto val="1"/>
        <c:lblAlgn val="ctr"/>
        <c:lblOffset val="100"/>
        <c:noMultiLvlLbl val="0"/>
      </c:catAx>
      <c:valAx>
        <c:axId val="2005803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580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05-4877-9F39-A89CB12131E0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05-4877-9F39-A89CB12131E0}"/>
              </c:ext>
            </c:extLst>
          </c:dPt>
          <c:dLbls>
            <c:dLbl>
              <c:idx val="0"/>
              <c:layout>
                <c:manualLayout>
                  <c:x val="6.9182372806820977E-2"/>
                  <c:y val="-6.7292087242211945E-2"/>
                </c:manualLayout>
              </c:layout>
              <c:tx>
                <c:rich>
                  <a:bodyPr/>
                  <a:lstStyle/>
                  <a:p>
                    <a:fld id="{C0FFEE25-FCD3-415C-9339-540D15A7340F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25177456252796"/>
                      <c:h val="0.215794721420420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05-4877-9F39-A89CB12131E0}"/>
                </c:ext>
              </c:extLst>
            </c:dLbl>
            <c:dLbl>
              <c:idx val="1"/>
              <c:layout>
                <c:manualLayout>
                  <c:x val="4.7169799641014303E-3"/>
                  <c:y val="8.5104854411901756E-2"/>
                </c:manualLayout>
              </c:layout>
              <c:tx>
                <c:rich>
                  <a:bodyPr/>
                  <a:lstStyle/>
                  <a:p>
                    <a:fld id="{805939F0-0BB5-43A5-BEB0-9232476741A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522102579581395"/>
                      <c:h val="0.219753079493492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05-4877-9F39-A89CB12131E0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12 englanninkielistä</c:v>
                </c:pt>
                <c:pt idx="1">
                  <c:v>27 suomenkielistä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05-4877-9F39-A89CB1213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0DDD-27FA-466E-B97D-A6696BEA3D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D07D1-0216-485D-BC47-748D31899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6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yll.fi/" TargetMode="External"/><Relationship Id="rId13" Type="http://schemas.openxmlformats.org/officeDocument/2006/relationships/hyperlink" Target="http://www.ps2aste.fi/html/fi/1204302437999858276.html" TargetMode="External"/><Relationship Id="rId18" Type="http://schemas.openxmlformats.org/officeDocument/2006/relationships/hyperlink" Target="http://sakylanseudunlukio.fi/" TargetMode="External"/><Relationship Id="rId3" Type="http://schemas.openxmlformats.org/officeDocument/2006/relationships/hyperlink" Target="http://www.bjss.fi/" TargetMode="External"/><Relationship Id="rId7" Type="http://schemas.openxmlformats.org/officeDocument/2006/relationships/hyperlink" Target="http://honkajoenkoulut.net/lukio/Honkajoen-lukio.php" TargetMode="External"/><Relationship Id="rId12" Type="http://schemas.openxmlformats.org/officeDocument/2006/relationships/hyperlink" Target="http://www.nakkilanlukio.fi/" TargetMode="External"/><Relationship Id="rId17" Type="http://schemas.openxmlformats.org/officeDocument/2006/relationships/hyperlink" Target="https://peda.net/rauma/rauman-lukio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://www.pori.fi/sivistyskeskus/koulut/koulut/psyllukio.htm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harjavalta.fi/palvelut/koulutus_ja_varhaiskasvatus/lukio/" TargetMode="External"/><Relationship Id="rId11" Type="http://schemas.openxmlformats.org/officeDocument/2006/relationships/hyperlink" Target="http://www.merikarvianlukio.fi/" TargetMode="External"/><Relationship Id="rId5" Type="http://schemas.openxmlformats.org/officeDocument/2006/relationships/hyperlink" Target="http://www.euranlukio.fi/" TargetMode="External"/><Relationship Id="rId15" Type="http://schemas.openxmlformats.org/officeDocument/2006/relationships/hyperlink" Target="http://www.pori.fi/sivistyskeskus/koulut/koulut/porinlyseonlukio.html" TargetMode="External"/><Relationship Id="rId10" Type="http://schemas.openxmlformats.org/officeDocument/2006/relationships/hyperlink" Target="http://www.huittinen.fi/palvelut/kasvatus-_ja_opetuspalvelut/lukiokoulutus" TargetMode="External"/><Relationship Id="rId19" Type="http://schemas.openxmlformats.org/officeDocument/2006/relationships/hyperlink" Target="http://www.ulvila.fi/edu/?k=6" TargetMode="External"/><Relationship Id="rId4" Type="http://schemas.openxmlformats.org/officeDocument/2006/relationships/hyperlink" Target="http://koulut.eurajoki.fi/html/fi/lukio.html" TargetMode="External"/><Relationship Id="rId9" Type="http://schemas.openxmlformats.org/officeDocument/2006/relationships/hyperlink" Target="http://lukio.kokemaki.fi/" TargetMode="External"/><Relationship Id="rId14" Type="http://schemas.openxmlformats.org/officeDocument/2006/relationships/hyperlink" Target="http://www.pori.fi/sivistyskeskus/koulut/koulut/porinaikuislukio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8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36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https://www.ucpori.fi/</a:t>
            </a:r>
          </a:p>
          <a:p>
            <a:r>
              <a:rPr lang="en-US" dirty="0"/>
              <a:t>https://www.tuni.fi/fi/tutustu-meihin/porin-yksikko-tampereen-yliopisto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9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https://ucpori.fi/fi-fi/hae-opiskelemaan/tutkinto-opiskelu/53/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https://www.utu.fi/fi/yliopisto/rauman-kampus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6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Yleistä</a:t>
            </a:r>
            <a:r>
              <a:rPr lang="en-US" dirty="0"/>
              <a:t>:</a:t>
            </a:r>
          </a:p>
          <a:p>
            <a:r>
              <a:rPr lang="en-US" dirty="0"/>
              <a:t>https://www.diak.fi/</a:t>
            </a:r>
          </a:p>
          <a:p>
            <a:endParaRPr lang="en-US" dirty="0"/>
          </a:p>
          <a:p>
            <a:r>
              <a:rPr lang="en-US" dirty="0"/>
              <a:t>Porin </a:t>
            </a:r>
            <a:r>
              <a:rPr lang="en-US" dirty="0" err="1"/>
              <a:t>yksikkö</a:t>
            </a:r>
            <a:r>
              <a:rPr lang="en-US" dirty="0"/>
              <a:t>:</a:t>
            </a:r>
          </a:p>
          <a:p>
            <a:r>
              <a:rPr lang="en-US" dirty="0"/>
              <a:t>https://www.diak.fi/diak/kampukset/pori/</a:t>
            </a:r>
          </a:p>
          <a:p>
            <a:endParaRPr lang="en-US" dirty="0"/>
          </a:p>
          <a:p>
            <a:r>
              <a:rPr lang="en-US" dirty="0" err="1"/>
              <a:t>Opiskelijamäärä</a:t>
            </a:r>
            <a:r>
              <a:rPr lang="en-US" dirty="0"/>
              <a:t>:</a:t>
            </a:r>
          </a:p>
          <a:p>
            <a:r>
              <a:rPr lang="en-US" dirty="0"/>
              <a:t>https://www.diak.fi/diak/organisaatio/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9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https://maavoimat.fi/porin-prikaati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Varhaiskasvatus</a:t>
            </a:r>
            <a:r>
              <a:rPr lang="en-US" dirty="0"/>
              <a:t>: </a:t>
            </a:r>
          </a:p>
          <a:p>
            <a:r>
              <a:rPr lang="en-US" dirty="0"/>
              <a:t>https://www.pori.fi/kasvatus-ja-koulutus/varhaiskasvatus/yksityinen-varhaiskasvatus</a:t>
            </a:r>
          </a:p>
          <a:p>
            <a:endParaRPr lang="en-US" dirty="0"/>
          </a:p>
          <a:p>
            <a:r>
              <a:rPr lang="en-US" dirty="0" err="1"/>
              <a:t>Esiopetus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https://www.pori.fi/kasvatus-ja-koulutus/varhaiskasvatus/esiopetus/englanninkielinen-esiopetus</a:t>
            </a:r>
          </a:p>
          <a:p>
            <a:endParaRPr lang="en-US" dirty="0"/>
          </a:p>
          <a:p>
            <a:r>
              <a:rPr lang="en-US" dirty="0" err="1"/>
              <a:t>Perusopetus</a:t>
            </a:r>
            <a:r>
              <a:rPr lang="en-US" dirty="0"/>
              <a:t>:</a:t>
            </a:r>
          </a:p>
          <a:p>
            <a:r>
              <a:rPr lang="en-US" dirty="0"/>
              <a:t>https://www.pori.fi/painotettuopetus</a:t>
            </a:r>
          </a:p>
          <a:p>
            <a:r>
              <a:rPr lang="en-US" dirty="0"/>
              <a:t>https://peda.net/pori/perusopetus/koulujen-kotisivut/pl1/cygnaeuksenkoulu/opetus/el</a:t>
            </a:r>
          </a:p>
          <a:p>
            <a:r>
              <a:rPr lang="en-US" dirty="0"/>
              <a:t>https://peda.net/pori/perusopetus/koulujen-kotisivut/pl7/psyl/opetus/bto3</a:t>
            </a:r>
          </a:p>
          <a:p>
            <a:endParaRPr lang="en-US" dirty="0"/>
          </a:p>
          <a:p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aste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https://www.pori.fi/kasvatus-ja-koulutus/lukiot/porin-lukiot</a:t>
            </a:r>
          </a:p>
          <a:p>
            <a:r>
              <a:rPr lang="en-US" dirty="0"/>
              <a:t>https://www.pori.fi/kasvatus-ja-koulutus/lukiot/porin-lukiot-ja-erityislinjat/porin-lyseon-lukio/erityislinjat</a:t>
            </a:r>
          </a:p>
          <a:p>
            <a:endParaRPr lang="en-US" dirty="0"/>
          </a:p>
          <a:p>
            <a:r>
              <a:rPr lang="en-US" dirty="0" err="1"/>
              <a:t>Korkeakoulutus</a:t>
            </a:r>
            <a:r>
              <a:rPr lang="en-US" dirty="0"/>
              <a:t>:</a:t>
            </a:r>
          </a:p>
          <a:p>
            <a:r>
              <a:rPr lang="en-US" dirty="0"/>
              <a:t>https://www.samk.fi/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1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http://www.bjss.fi/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http://www.satakunta.fi/lukiokoulutus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Björneborgs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svenska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samskola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, Pori</a:t>
            </a:r>
            <a:b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Eurajoen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Euran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Harjavallan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Honkajoen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Kankaanpään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yhteislyseo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Kokemäen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Lauttakylän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lukio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,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Huittinen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Merikarvian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Nakkilan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Pomarkun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4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4"/>
              </a:rPr>
              <a:t>aikuislukio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lyseon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suomalaisen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yhteislyseon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Rauman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Säkylän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seudun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Ulvilan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lukio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http://www.satakunta.fi/ammattikoulutus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6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http://www.satakunta.fi/ammattikoulutus</a:t>
            </a:r>
          </a:p>
          <a:p>
            <a:r>
              <a:rPr lang="en-US" dirty="0"/>
              <a:t>https://sataedu.fi/sataedu/</a:t>
            </a:r>
          </a:p>
          <a:p>
            <a:r>
              <a:rPr lang="en-US" dirty="0"/>
              <a:t>https://www.winnova.fi/winnova/esittely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Huittisten</a:t>
            </a:r>
            <a:r>
              <a:rPr lang="en-US" dirty="0"/>
              <a:t> </a:t>
            </a:r>
            <a:r>
              <a:rPr lang="en-US" dirty="0" err="1"/>
              <a:t>ammatti</a:t>
            </a:r>
            <a:r>
              <a:rPr lang="en-US" dirty="0"/>
              <a:t>- ja </a:t>
            </a:r>
            <a:r>
              <a:rPr lang="en-US" dirty="0" err="1"/>
              <a:t>yrittäjäopisto</a:t>
            </a:r>
            <a:r>
              <a:rPr lang="en-US" dirty="0"/>
              <a:t>:</a:t>
            </a:r>
          </a:p>
          <a:p>
            <a:r>
              <a:rPr lang="en-US" dirty="0"/>
              <a:t>https://sasky.fi/oppilaitokset/huittisten-ammatti-ja-yrittajaopisto/</a:t>
            </a:r>
          </a:p>
          <a:p>
            <a:endParaRPr lang="en-US" dirty="0"/>
          </a:p>
          <a:p>
            <a:r>
              <a:rPr lang="en-US" dirty="0" err="1"/>
              <a:t>Kankaanpään</a:t>
            </a:r>
            <a:r>
              <a:rPr lang="en-US" dirty="0"/>
              <a:t> </a:t>
            </a:r>
            <a:r>
              <a:rPr lang="en-US" dirty="0" err="1"/>
              <a:t>opisto</a:t>
            </a:r>
            <a:r>
              <a:rPr lang="en-US" dirty="0"/>
              <a:t>:</a:t>
            </a:r>
          </a:p>
          <a:p>
            <a:r>
              <a:rPr lang="en-US" dirty="0"/>
              <a:t>https://www.kankaanpaanopisto.fi/</a:t>
            </a:r>
          </a:p>
          <a:p>
            <a:endParaRPr lang="en-US" dirty="0"/>
          </a:p>
          <a:p>
            <a:r>
              <a:rPr lang="en-US" dirty="0" err="1"/>
              <a:t>Palmgren</a:t>
            </a:r>
            <a:r>
              <a:rPr lang="en-US" dirty="0"/>
              <a:t>:</a:t>
            </a:r>
          </a:p>
          <a:p>
            <a:r>
              <a:rPr lang="en-US" dirty="0"/>
              <a:t>https://www.pori.fi/palmgren-konservatorio/esittely</a:t>
            </a:r>
          </a:p>
          <a:p>
            <a:endParaRPr lang="en-US" dirty="0"/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Ilmailuopisto</a:t>
            </a:r>
            <a:r>
              <a:rPr lang="en-US" dirty="0"/>
              <a:t>: </a:t>
            </a:r>
          </a:p>
          <a:p>
            <a:r>
              <a:rPr lang="en-US" dirty="0"/>
              <a:t>http://www.finaa.fi/fi/koulutus/ammattilentajan-opinnot/ammattilentaja--atpl.html</a:t>
            </a:r>
          </a:p>
          <a:p>
            <a:r>
              <a:rPr lang="en-US" dirty="0"/>
              <a:t>http://www.finaa.fi/fi/koulutus/presentaatio-17-10--ja-23-10-2019.html</a:t>
            </a:r>
          </a:p>
          <a:p>
            <a:r>
              <a:rPr lang="en-US" dirty="0"/>
              <a:t>https://ls24.fi/uutiset/suomen-ilmailuopisto-jatkaa-toimintaansa-porissa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http://www.satakunta.fi/nelja-korkeakoulua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</a:t>
            </a:r>
          </a:p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1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8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5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6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A7C4-EC89-4D59-BCD3-807BF4D01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OSAAMINEN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1F885-FA08-40A7-BE17-8AAB4C61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1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5" y="688194"/>
            <a:ext cx="7263696" cy="2065255"/>
          </a:xfrm>
        </p:spPr>
        <p:txBody>
          <a:bodyPr>
            <a:normAutofit/>
          </a:bodyPr>
          <a:lstStyle/>
          <a:p>
            <a:r>
              <a:rPr lang="en-US" dirty="0" err="1"/>
              <a:t>Satakunnan</a:t>
            </a:r>
            <a:r>
              <a:rPr lang="en-US" dirty="0"/>
              <a:t> </a:t>
            </a:r>
            <a:r>
              <a:rPr lang="en-US" dirty="0" err="1"/>
              <a:t>ammattikorkeakoulu</a:t>
            </a:r>
            <a:r>
              <a:rPr lang="en-US" dirty="0"/>
              <a:t> SAMK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C5D11D-5BCC-4A51-99F3-05FE4C484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4" y="2753449"/>
            <a:ext cx="5363875" cy="4049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SAMK on noin 6000 opiskelijan ja 400 työntekijän korkeakoulu. 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 err="1"/>
              <a:t>SAMK:n</a:t>
            </a:r>
            <a:r>
              <a:rPr lang="fi-FI" dirty="0"/>
              <a:t> ammattikorkeakoulututkinnot:</a:t>
            </a:r>
          </a:p>
          <a:p>
            <a:pPr lvl="1"/>
            <a:r>
              <a:rPr lang="fi-FI" sz="1800" dirty="0"/>
              <a:t>Insinööri</a:t>
            </a:r>
          </a:p>
          <a:p>
            <a:pPr lvl="1"/>
            <a:r>
              <a:rPr lang="fi-FI" sz="1800" dirty="0"/>
              <a:t>Merikapteeni</a:t>
            </a:r>
          </a:p>
          <a:p>
            <a:pPr lvl="1"/>
            <a:r>
              <a:rPr lang="fi-FI" sz="1800" dirty="0"/>
              <a:t>Fysioterapeutti</a:t>
            </a:r>
          </a:p>
          <a:p>
            <a:pPr lvl="1"/>
            <a:r>
              <a:rPr lang="fi-FI" sz="1800" dirty="0"/>
              <a:t>Sairaanhoitaja</a:t>
            </a:r>
          </a:p>
          <a:p>
            <a:pPr marL="0" indent="0">
              <a:buNone/>
            </a:pPr>
            <a:br>
              <a:rPr lang="fi-FI" dirty="0"/>
            </a:br>
            <a:r>
              <a:rPr lang="fi-FI" dirty="0"/>
              <a:t>Lisäksi </a:t>
            </a:r>
            <a:r>
              <a:rPr lang="fi-FI" dirty="0" err="1"/>
              <a:t>SAMK:ssa</a:t>
            </a:r>
            <a:r>
              <a:rPr lang="fi-FI" dirty="0"/>
              <a:t> on lukuisia ylempiä ammattikorkeakoulututkintoja.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69201-5D9E-4509-B4F5-16F41F349744}"/>
              </a:ext>
            </a:extLst>
          </p:cNvPr>
          <p:cNvSpPr txBox="1"/>
          <p:nvPr/>
        </p:nvSpPr>
        <p:spPr>
          <a:xfrm>
            <a:off x="2912231" y="3921908"/>
            <a:ext cx="2503150" cy="128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Sosionomi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Restonomi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Tradenomi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Kuvataiteilija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EA3663-FFE0-41C2-964B-AA081760B83A}"/>
              </a:ext>
            </a:extLst>
          </p:cNvPr>
          <p:cNvCxnSpPr>
            <a:cxnSpLocks/>
          </p:cNvCxnSpPr>
          <p:nvPr/>
        </p:nvCxnSpPr>
        <p:spPr>
          <a:xfrm>
            <a:off x="695775" y="223036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C2BEBB7-929C-408C-8B11-425E4B2D03E2}"/>
              </a:ext>
            </a:extLst>
          </p:cNvPr>
          <p:cNvGrpSpPr/>
          <p:nvPr/>
        </p:nvGrpSpPr>
        <p:grpSpPr>
          <a:xfrm>
            <a:off x="6344806" y="472600"/>
            <a:ext cx="5236397" cy="5912799"/>
            <a:chOff x="6548247" y="469696"/>
            <a:chExt cx="5236397" cy="5912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552B27-7E87-463F-833D-C6DB94AFF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48" y="2299944"/>
              <a:ext cx="1761252" cy="7570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0DB88C-E733-4A3A-8E23-B6F7EBA7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4"/>
            <a:stretch/>
          </p:blipFill>
          <p:spPr>
            <a:xfrm>
              <a:off x="6548247" y="3313141"/>
              <a:ext cx="4858612" cy="30693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69035C-B26B-411B-BFE3-7DAF6F8A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8" r="15616"/>
            <a:stretch/>
          </p:blipFill>
          <p:spPr>
            <a:xfrm>
              <a:off x="8567211" y="469696"/>
              <a:ext cx="3217433" cy="35213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39087-9904-4465-8481-1C8E45F51D78}"/>
              </a:ext>
            </a:extLst>
          </p:cNvPr>
          <p:cNvSpPr txBox="1"/>
          <p:nvPr/>
        </p:nvSpPr>
        <p:spPr>
          <a:xfrm>
            <a:off x="10384176" y="3809087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015FA-6C5D-4AD8-972A-904C42A80B44}"/>
              </a:ext>
            </a:extLst>
          </p:cNvPr>
          <p:cNvSpPr txBox="1"/>
          <p:nvPr/>
        </p:nvSpPr>
        <p:spPr>
          <a:xfrm>
            <a:off x="9997200" y="6194669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192000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E5A61-A550-4B73-B80E-CB10EC312AE8}"/>
              </a:ext>
            </a:extLst>
          </p:cNvPr>
          <p:cNvSpPr/>
          <p:nvPr/>
        </p:nvSpPr>
        <p:spPr>
          <a:xfrm>
            <a:off x="678583" y="1596107"/>
            <a:ext cx="10822220" cy="4703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26A5CEA-C5FF-4560-95DB-3B21CE459773}"/>
              </a:ext>
            </a:extLst>
          </p:cNvPr>
          <p:cNvGraphicFramePr/>
          <p:nvPr/>
        </p:nvGraphicFramePr>
        <p:xfrm>
          <a:off x="575287" y="1848118"/>
          <a:ext cx="9062987" cy="13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B59F697-E310-4793-B3FA-3169F55DBAAD}"/>
              </a:ext>
            </a:extLst>
          </p:cNvPr>
          <p:cNvSpPr txBox="1"/>
          <p:nvPr/>
        </p:nvSpPr>
        <p:spPr>
          <a:xfrm>
            <a:off x="11281144" y="30219"/>
            <a:ext cx="971107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2019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AEC9FA-30B4-49F8-AB5A-21D429897A72}"/>
              </a:ext>
            </a:extLst>
          </p:cNvPr>
          <p:cNvGrpSpPr/>
          <p:nvPr/>
        </p:nvGrpSpPr>
        <p:grpSpPr>
          <a:xfrm>
            <a:off x="7318178" y="1596107"/>
            <a:ext cx="4038601" cy="3208401"/>
            <a:chOff x="8153399" y="1903654"/>
            <a:chExt cx="4038601" cy="3208401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AA8FAF5-97AC-4784-A0D6-E5F1FA0C58F1}"/>
                </a:ext>
              </a:extLst>
            </p:cNvPr>
            <p:cNvGraphicFramePr/>
            <p:nvPr/>
          </p:nvGraphicFramePr>
          <p:xfrm>
            <a:off x="8153399" y="1903654"/>
            <a:ext cx="4038601" cy="32084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36EF5A5D-AA56-4DA1-8F8C-3B27AA85998A}"/>
                </a:ext>
              </a:extLst>
            </p:cNvPr>
            <p:cNvSpPr txBox="1">
              <a:spLocks/>
            </p:cNvSpPr>
            <p:nvPr/>
          </p:nvSpPr>
          <p:spPr>
            <a:xfrm>
              <a:off x="9269070" y="3008190"/>
              <a:ext cx="1807257" cy="9101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koulutusta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42CF84F5-4BF6-48C2-8097-B1D6054D324B}"/>
              </a:ext>
            </a:extLst>
          </p:cNvPr>
          <p:cNvSpPr txBox="1">
            <a:spLocks/>
          </p:cNvSpPr>
          <p:nvPr/>
        </p:nvSpPr>
        <p:spPr>
          <a:xfrm>
            <a:off x="575287" y="558209"/>
            <a:ext cx="5276747" cy="76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SAMK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lukuina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F026D7-CBBC-4A2C-BEFE-CA9C1F31E87F}"/>
              </a:ext>
            </a:extLst>
          </p:cNvPr>
          <p:cNvCxnSpPr>
            <a:cxnSpLocks/>
          </p:cNvCxnSpPr>
          <p:nvPr/>
        </p:nvCxnSpPr>
        <p:spPr>
          <a:xfrm>
            <a:off x="678583" y="128554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58D1FA-0818-48F1-8208-D9C8ED050F2E}"/>
              </a:ext>
            </a:extLst>
          </p:cNvPr>
          <p:cNvGrpSpPr/>
          <p:nvPr/>
        </p:nvGrpSpPr>
        <p:grpSpPr>
          <a:xfrm>
            <a:off x="3847328" y="3300917"/>
            <a:ext cx="4140153" cy="2871219"/>
            <a:chOff x="825217" y="1793445"/>
            <a:chExt cx="4140153" cy="28712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1EBF2C-CAF6-4A0D-9A90-63466BE7D6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1482" y="1812230"/>
              <a:ext cx="1703139" cy="1695624"/>
              <a:chOff x="4524433" y="4379873"/>
              <a:chExt cx="1054665" cy="1050012"/>
            </a:xfrm>
          </p:grpSpPr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D33E76E4-DB1B-4CDC-B312-377532823F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5854">
                <a:off x="4524433" y="4379873"/>
                <a:ext cx="1054665" cy="1050012"/>
              </a:xfrm>
              <a:prstGeom prst="teardrop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AEF366-8129-4E96-8C3F-B3346F76B8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3508" y="4608835"/>
                <a:ext cx="596513" cy="5920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2C7F89AE-5D2B-40BB-ACF0-428709F445CF}"/>
                </a:ext>
              </a:extLst>
            </p:cNvPr>
            <p:cNvSpPr txBox="1">
              <a:spLocks/>
            </p:cNvSpPr>
            <p:nvPr/>
          </p:nvSpPr>
          <p:spPr>
            <a:xfrm>
              <a:off x="825217" y="1793445"/>
              <a:ext cx="4140153" cy="28712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paikkakuntaa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Pori, Rauma,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Huittinen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Kankaanpää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92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20F8F6-4314-4700-8081-21BDC24B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17419" r="12708" b="5119"/>
          <a:stretch/>
        </p:blipFill>
        <p:spPr>
          <a:xfrm>
            <a:off x="881414" y="1260984"/>
            <a:ext cx="6095999" cy="43360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094E79-8F78-43CE-ADA5-C0F2B934F0A9}"/>
              </a:ext>
            </a:extLst>
          </p:cNvPr>
          <p:cNvGrpSpPr/>
          <p:nvPr/>
        </p:nvGrpSpPr>
        <p:grpSpPr>
          <a:xfrm>
            <a:off x="6368617" y="1042089"/>
            <a:ext cx="5108412" cy="4773822"/>
            <a:chOff x="6065520" y="1176325"/>
            <a:chExt cx="5108412" cy="477382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A3A4EDA-F21A-42E3-A63E-33C55F091F86}"/>
                </a:ext>
              </a:extLst>
            </p:cNvPr>
            <p:cNvSpPr/>
            <p:nvPr/>
          </p:nvSpPr>
          <p:spPr>
            <a:xfrm>
              <a:off x="6231963" y="1176325"/>
              <a:ext cx="4775526" cy="47738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2C085019-5FC5-406D-9AEF-0A647F83AA71}"/>
                </a:ext>
              </a:extLst>
            </p:cNvPr>
            <p:cNvSpPr txBox="1">
              <a:spLocks/>
            </p:cNvSpPr>
            <p:nvPr/>
          </p:nvSpPr>
          <p:spPr>
            <a:xfrm>
              <a:off x="6065520" y="2007390"/>
              <a:ext cx="5108412" cy="28432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kansalaisuutta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130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kansainvälistä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vaihto-opiskelijaa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150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SAMKilaista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vaihdossa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ulkomailla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kansainvälistä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kumppanikorkeakoulua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17F7BC-2F42-4FF9-AECF-48D045AD6A31}"/>
              </a:ext>
            </a:extLst>
          </p:cNvPr>
          <p:cNvSpPr txBox="1"/>
          <p:nvPr/>
        </p:nvSpPr>
        <p:spPr>
          <a:xfrm>
            <a:off x="5737970" y="5381571"/>
            <a:ext cx="1239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295908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AE71E23-76DC-4EEA-9A4A-B120D650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b="25815"/>
          <a:stretch/>
        </p:blipFill>
        <p:spPr>
          <a:xfrm>
            <a:off x="2536371" y="4000547"/>
            <a:ext cx="9655629" cy="2857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525B0-62D9-43E1-ACD4-AF2935329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3993251" y="564722"/>
            <a:ext cx="5858126" cy="999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Porin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yliopistokeskus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AF990-59AC-48D3-A3CB-E48C936C4D58}"/>
              </a:ext>
            </a:extLst>
          </p:cNvPr>
          <p:cNvSpPr txBox="1">
            <a:spLocks/>
          </p:cNvSpPr>
          <p:nvPr/>
        </p:nvSpPr>
        <p:spPr>
          <a:xfrm>
            <a:off x="-350779" y="1886390"/>
            <a:ext cx="3956821" cy="30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1400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asiantuntijaa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D496B-8891-4544-B83F-37D97E5C80D4}"/>
              </a:ext>
            </a:extLst>
          </p:cNvPr>
          <p:cNvGrpSpPr/>
          <p:nvPr/>
        </p:nvGrpSpPr>
        <p:grpSpPr>
          <a:xfrm>
            <a:off x="10269430" y="155219"/>
            <a:ext cx="1760678" cy="884777"/>
            <a:chOff x="174653" y="212462"/>
            <a:chExt cx="1923495" cy="9836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48D6C-76DE-4F11-BC30-D7C685A4267E}"/>
                </a:ext>
              </a:extLst>
            </p:cNvPr>
            <p:cNvSpPr/>
            <p:nvPr/>
          </p:nvSpPr>
          <p:spPr>
            <a:xfrm>
              <a:off x="174653" y="212462"/>
              <a:ext cx="1923495" cy="9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39A174-5216-4DBD-B583-E4A11D6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198" y="350708"/>
              <a:ext cx="1676403" cy="707137"/>
            </a:xfrm>
            <a:prstGeom prst="rect">
              <a:avLst/>
            </a:prstGeom>
          </p:spPr>
        </p:pic>
      </p:grp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EA27B65-2912-4A09-AEAA-B5ADC91B4F7C}"/>
              </a:ext>
            </a:extLst>
          </p:cNvPr>
          <p:cNvSpPr txBox="1">
            <a:spLocks/>
          </p:cNvSpPr>
          <p:nvPr/>
        </p:nvSpPr>
        <p:spPr>
          <a:xfrm>
            <a:off x="3993251" y="2050502"/>
            <a:ext cx="7380040" cy="1816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yliopistokeskuksessa toimii Tampereen ja Turun yliopistojen yksiköitä.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Tampereen yliopisto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tekniikka, talous &amp; yhteiskuntatieteet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Turun yliopisto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kauppatieteet, kulttuuri, merenkulku &amp; lääketiede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E1E7DB-F127-4C7A-A45A-B3F628ABDB39}"/>
              </a:ext>
            </a:extLst>
          </p:cNvPr>
          <p:cNvCxnSpPr>
            <a:cxnSpLocks/>
          </p:cNvCxnSpPr>
          <p:nvPr/>
        </p:nvCxnSpPr>
        <p:spPr>
          <a:xfrm>
            <a:off x="4107692" y="159936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65E971-B5D8-4CC2-BD4E-AF3027397CF2}"/>
              </a:ext>
            </a:extLst>
          </p:cNvPr>
          <p:cNvSpPr txBox="1"/>
          <p:nvPr/>
        </p:nvSpPr>
        <p:spPr>
          <a:xfrm>
            <a:off x="2700185" y="6660125"/>
            <a:ext cx="1811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Porin </a:t>
            </a:r>
            <a:r>
              <a:rPr lang="en-US" sz="800" dirty="0" err="1"/>
              <a:t>yliopistokeskus</a:t>
            </a:r>
            <a:r>
              <a:rPr lang="en-US" sz="800" dirty="0"/>
              <a:t>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61575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473DF-2E85-46E3-9272-D2B411603EE2}"/>
              </a:ext>
            </a:extLst>
          </p:cNvPr>
          <p:cNvSpPr txBox="1"/>
          <p:nvPr/>
        </p:nvSpPr>
        <p:spPr>
          <a:xfrm>
            <a:off x="1019174" y="1117149"/>
            <a:ext cx="4865051" cy="4623702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	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yliopistokeskuksessa voi opiskella seuraavat tutkinnot: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Diplomi-insinööri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Humanististen tieteiden kandidaatti ja filosofian maisteri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Kauppatieteiden maisteri ja kandidaatti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Yhteiskuntatieteiden kandidaatti ja maisteri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4D393-28E7-4002-9AC3-628D81F4D1C2}"/>
              </a:ext>
            </a:extLst>
          </p:cNvPr>
          <p:cNvSpPr/>
          <p:nvPr/>
        </p:nvSpPr>
        <p:spPr>
          <a:xfrm>
            <a:off x="797876" y="1719262"/>
            <a:ext cx="8022274" cy="3419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3F7B1-2E47-4E35-AD99-CEFA60171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r="3258"/>
          <a:stretch/>
        </p:blipFill>
        <p:spPr>
          <a:xfrm>
            <a:off x="5998340" y="1029835"/>
            <a:ext cx="5395784" cy="4711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90AA7A-EA7F-4B55-AA9B-66CC06BE6616}"/>
              </a:ext>
            </a:extLst>
          </p:cNvPr>
          <p:cNvSpPr txBox="1"/>
          <p:nvPr/>
        </p:nvSpPr>
        <p:spPr>
          <a:xfrm>
            <a:off x="9500973" y="5542341"/>
            <a:ext cx="19270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yliopistokeskus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06737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3BEF6-1BAC-49ED-9EB4-49DFD471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3B80A-C5B6-4332-9880-E7A7C305FFCD}"/>
              </a:ext>
            </a:extLst>
          </p:cNvPr>
          <p:cNvSpPr/>
          <p:nvPr/>
        </p:nvSpPr>
        <p:spPr>
          <a:xfrm>
            <a:off x="6241311" y="0"/>
            <a:ext cx="487153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9785DA2-3A33-42CB-AF25-F5D84C74B930}"/>
              </a:ext>
            </a:extLst>
          </p:cNvPr>
          <p:cNvSpPr txBox="1">
            <a:spLocks/>
          </p:cNvSpPr>
          <p:nvPr/>
        </p:nvSpPr>
        <p:spPr>
          <a:xfrm>
            <a:off x="6536833" y="624316"/>
            <a:ext cx="4280487" cy="178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Turun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kampus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Raumalla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39F9542-68C2-4DF6-888C-1A9AF2EE3709}"/>
              </a:ext>
            </a:extLst>
          </p:cNvPr>
          <p:cNvSpPr txBox="1">
            <a:spLocks/>
          </p:cNvSpPr>
          <p:nvPr/>
        </p:nvSpPr>
        <p:spPr>
          <a:xfrm>
            <a:off x="6643499" y="2908493"/>
            <a:ext cx="4067154" cy="197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Raumalla sijaitsee kasvatustieteiden tiedekuntaan kuuluva opettajankoulutuslaitos ja Merenkulkualan koulutus- ja tutkimuskeskuksen toimipiste.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Kampuksen tutkinto-ohjelmat: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Käsityön aineenopettaja</a:t>
            </a:r>
            <a:b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Luokanopettaja</a:t>
            </a:r>
            <a:b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Varhaiskasvatuksen opettaja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CC2989-9B03-4531-97C1-0480100F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374" y="6088442"/>
            <a:ext cx="1904468" cy="7704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815F05-30EE-4749-A3E5-A81A142D6EBA}"/>
              </a:ext>
            </a:extLst>
          </p:cNvPr>
          <p:cNvCxnSpPr>
            <a:cxnSpLocks/>
          </p:cNvCxnSpPr>
          <p:nvPr/>
        </p:nvCxnSpPr>
        <p:spPr>
          <a:xfrm>
            <a:off x="8026201" y="240567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70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4741575" y="725446"/>
            <a:ext cx="6829712" cy="2133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Diakonia-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ammattikorkeakoulu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Diak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A895A-6CFF-4900-93E1-060A3FEA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451" y="66531"/>
            <a:ext cx="1424549" cy="800838"/>
          </a:xfrm>
          <a:prstGeom prst="rect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29057CE-E578-40EE-B58C-344C069B21A5}"/>
              </a:ext>
            </a:extLst>
          </p:cNvPr>
          <p:cNvSpPr txBox="1">
            <a:spLocks/>
          </p:cNvSpPr>
          <p:nvPr/>
        </p:nvSpPr>
        <p:spPr>
          <a:xfrm>
            <a:off x="4758642" y="3034684"/>
            <a:ext cx="4112329" cy="3295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 on Suomen suurin sosiaalialan ammattikorkeakoulutuksen järjestäjä.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Diakin Porin yksikössä voi opiskella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sosionomiksi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sairaanhoitajaksi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tai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tulkiksi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704A2-7509-4877-9271-ED979494DC96}"/>
              </a:ext>
            </a:extLst>
          </p:cNvPr>
          <p:cNvGrpSpPr/>
          <p:nvPr/>
        </p:nvGrpSpPr>
        <p:grpSpPr>
          <a:xfrm>
            <a:off x="8235178" y="3450668"/>
            <a:ext cx="3956821" cy="2880000"/>
            <a:chOff x="7683598" y="3252554"/>
            <a:chExt cx="3956821" cy="2880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D96D3B0-8B62-49A2-9681-C0F9133648F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BDAAF990-59AC-48D3-A3CB-E48C936C4D58}"/>
                </a:ext>
              </a:extLst>
            </p:cNvPr>
            <p:cNvSpPr txBox="1">
              <a:spLocks/>
            </p:cNvSpPr>
            <p:nvPr/>
          </p:nvSpPr>
          <p:spPr>
            <a:xfrm>
              <a:off x="7683598" y="4007626"/>
              <a:ext cx="3956821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500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opiskelijaa</a:t>
              </a:r>
              <a:br>
                <a:rPr lang="en-US" sz="1800" dirty="0">
                  <a:latin typeface="Garamond" panose="02020404030301010803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Porin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yksikössä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0DBA2-E82C-426D-8F00-4B001A2243EC}"/>
              </a:ext>
            </a:extLst>
          </p:cNvPr>
          <p:cNvCxnSpPr>
            <a:cxnSpLocks/>
          </p:cNvCxnSpPr>
          <p:nvPr/>
        </p:nvCxnSpPr>
        <p:spPr>
          <a:xfrm>
            <a:off x="4848771" y="268358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34BBD4-D186-48E0-BEFF-F6BBAB5B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r="40771"/>
          <a:stretch/>
        </p:blipFill>
        <p:spPr>
          <a:xfrm>
            <a:off x="0" y="0"/>
            <a:ext cx="449871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59C41F-391E-4032-BD82-E5E50203A4F7}"/>
              </a:ext>
            </a:extLst>
          </p:cNvPr>
          <p:cNvSpPr txBox="1"/>
          <p:nvPr/>
        </p:nvSpPr>
        <p:spPr>
          <a:xfrm>
            <a:off x="0" y="6642556"/>
            <a:ext cx="1912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Diakonia-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ammattikorkeakoulu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Meeri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Utti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6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9181-88EB-4AB6-9FE0-D07526A1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Porin </a:t>
            </a:r>
            <a:r>
              <a:rPr lang="en-US" sz="6000" dirty="0" err="1"/>
              <a:t>prikaati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04DCED-A954-4385-87C3-FF45FB9B3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402"/>
            <a:ext cx="10515600" cy="3991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Porin prikaati kouluttaa yhtä maavoimien erikoisjoukoista: Suomen kansainvälistä valmiusjoukkoa (SKVJ).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BFE5-1DE3-4AFE-9D67-5B05A3DB3578}"/>
              </a:ext>
            </a:extLst>
          </p:cNvPr>
          <p:cNvGrpSpPr/>
          <p:nvPr/>
        </p:nvGrpSpPr>
        <p:grpSpPr>
          <a:xfrm>
            <a:off x="4656000" y="3105121"/>
            <a:ext cx="2880000" cy="2880000"/>
            <a:chOff x="8222009" y="3252554"/>
            <a:chExt cx="2880000" cy="28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6BCAA6-4047-4847-876C-06F4F25BF03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92858D77-77A5-448F-B844-F4F49688D357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varusmiestä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04EAF-6BF2-47F3-B63D-806AA51850D9}"/>
              </a:ext>
            </a:extLst>
          </p:cNvPr>
          <p:cNvGrpSpPr/>
          <p:nvPr/>
        </p:nvGrpSpPr>
        <p:grpSpPr>
          <a:xfrm>
            <a:off x="8107123" y="3075702"/>
            <a:ext cx="2880000" cy="2880000"/>
            <a:chOff x="8222009" y="3252554"/>
            <a:chExt cx="2880000" cy="288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2042A4-5AFC-47D0-8BC9-6A26D45D430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4E2BFD35-B7E8-4DE5-AB4A-66BC9D6309DF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rauhanturvaajaksi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koulutettavaa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vuodessa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A52732-1D9E-48FF-AF33-B2A55FB502E1}"/>
              </a:ext>
            </a:extLst>
          </p:cNvPr>
          <p:cNvGrpSpPr/>
          <p:nvPr/>
        </p:nvGrpSpPr>
        <p:grpSpPr>
          <a:xfrm>
            <a:off x="1204877" y="3105121"/>
            <a:ext cx="2880000" cy="2880000"/>
            <a:chOff x="8222009" y="3252554"/>
            <a:chExt cx="2880000" cy="28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4B6E28-B12E-4CA9-A4AC-0C76AD18168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7D5933A3-099E-443C-8D6A-B1515B0B0544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toimipaikkaa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B66A3A-9C0D-4D5F-8CD2-CC07E4B0DAF3}"/>
              </a:ext>
            </a:extLst>
          </p:cNvPr>
          <p:cNvCxnSpPr>
            <a:cxnSpLocks/>
          </p:cNvCxnSpPr>
          <p:nvPr/>
        </p:nvCxnSpPr>
        <p:spPr>
          <a:xfrm>
            <a:off x="5445125" y="159176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14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006549-718D-4EBD-8E76-5E0EDF514999}"/>
              </a:ext>
            </a:extLst>
          </p:cNvPr>
          <p:cNvSpPr txBox="1"/>
          <p:nvPr/>
        </p:nvSpPr>
        <p:spPr>
          <a:xfrm>
            <a:off x="2531848" y="1544502"/>
            <a:ext cx="45357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Englanninkielinen koulutus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b="1" dirty="0"/>
              <a:t>Ruotsinkielinen koulutus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b="1" dirty="0"/>
              <a:t>Lukiokoulutus</a:t>
            </a:r>
          </a:p>
          <a:p>
            <a:endParaRPr lang="fi-FI" b="1" dirty="0"/>
          </a:p>
          <a:p>
            <a:endParaRPr lang="fi-FI" b="1" dirty="0"/>
          </a:p>
          <a:p>
            <a:endParaRPr lang="fi-FI" b="1" dirty="0"/>
          </a:p>
          <a:p>
            <a:r>
              <a:rPr lang="fi-FI" b="1" dirty="0"/>
              <a:t>Ammatillinen koulutus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7C3AE-8F62-4651-B0EA-0199599FBD21}"/>
              </a:ext>
            </a:extLst>
          </p:cNvPr>
          <p:cNvGrpSpPr/>
          <p:nvPr/>
        </p:nvGrpSpPr>
        <p:grpSpPr>
          <a:xfrm>
            <a:off x="1966363" y="1343179"/>
            <a:ext cx="566690" cy="4081329"/>
            <a:chOff x="1432963" y="455545"/>
            <a:chExt cx="566690" cy="40813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D3B6E9-EEA9-4900-95DA-43419790EDCF}"/>
                </a:ext>
              </a:extLst>
            </p:cNvPr>
            <p:cNvGrpSpPr/>
            <p:nvPr/>
          </p:nvGrpSpPr>
          <p:grpSpPr>
            <a:xfrm>
              <a:off x="1432964" y="455545"/>
              <a:ext cx="565484" cy="769441"/>
              <a:chOff x="1432964" y="455545"/>
              <a:chExt cx="565484" cy="76944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29CB7-201E-415A-9C5F-3A5FF6FCFB5A}"/>
                  </a:ext>
                </a:extLst>
              </p:cNvPr>
              <p:cNvSpPr txBox="1"/>
              <p:nvPr/>
            </p:nvSpPr>
            <p:spPr>
              <a:xfrm>
                <a:off x="1432964" y="455545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134428D-D2E3-4EB6-A774-622609391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448" y="722507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94AA2C-EFEC-429F-A84E-F9F4E5E4F0DE}"/>
                </a:ext>
              </a:extLst>
            </p:cNvPr>
            <p:cNvGrpSpPr/>
            <p:nvPr/>
          </p:nvGrpSpPr>
          <p:grpSpPr>
            <a:xfrm>
              <a:off x="1432963" y="1585910"/>
              <a:ext cx="565484" cy="769441"/>
              <a:chOff x="1432964" y="1279880"/>
              <a:chExt cx="565484" cy="7694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4C8311-A47A-4901-BA0B-AD28B5442BEF}"/>
                  </a:ext>
                </a:extLst>
              </p:cNvPr>
              <p:cNvSpPr txBox="1"/>
              <p:nvPr/>
            </p:nvSpPr>
            <p:spPr>
              <a:xfrm>
                <a:off x="1432964" y="127988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FA7486-D8BE-422F-BD58-A6DE993E06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448" y="154684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11A41E-4E25-490B-99B7-2F3445522041}"/>
                </a:ext>
              </a:extLst>
            </p:cNvPr>
            <p:cNvGrpSpPr/>
            <p:nvPr/>
          </p:nvGrpSpPr>
          <p:grpSpPr>
            <a:xfrm>
              <a:off x="1439438" y="2657851"/>
              <a:ext cx="560215" cy="769441"/>
              <a:chOff x="1438233" y="2110793"/>
              <a:chExt cx="560215" cy="76944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ECEAEF-4050-4320-BD5E-040E97C6B26F}"/>
                  </a:ext>
                </a:extLst>
              </p:cNvPr>
              <p:cNvSpPr txBox="1"/>
              <p:nvPr/>
            </p:nvSpPr>
            <p:spPr>
              <a:xfrm>
                <a:off x="1438233" y="2110793"/>
                <a:ext cx="4130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3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4926262-820E-4A03-BBE3-8CBAE38C5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448" y="2377755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8288F3-FB2E-49C5-AA44-6B18E9AF53DE}"/>
                </a:ext>
              </a:extLst>
            </p:cNvPr>
            <p:cNvGrpSpPr/>
            <p:nvPr/>
          </p:nvGrpSpPr>
          <p:grpSpPr>
            <a:xfrm>
              <a:off x="1434305" y="3767433"/>
              <a:ext cx="564142" cy="769441"/>
              <a:chOff x="1434306" y="2935736"/>
              <a:chExt cx="564142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48EE07-E453-4A62-A72D-F1093C051DC3}"/>
                  </a:ext>
                </a:extLst>
              </p:cNvPr>
              <p:cNvSpPr txBox="1"/>
              <p:nvPr/>
            </p:nvSpPr>
            <p:spPr>
              <a:xfrm>
                <a:off x="1434306" y="2935736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4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F2BEAF5-A62B-4A54-BFC0-981D55BA1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8448" y="320072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D4C88-819A-48F6-B2AA-092F6E6BC4DD}"/>
              </a:ext>
            </a:extLst>
          </p:cNvPr>
          <p:cNvSpPr txBox="1"/>
          <p:nvPr/>
        </p:nvSpPr>
        <p:spPr>
          <a:xfrm>
            <a:off x="7213477" y="1544502"/>
            <a:ext cx="37770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Korkeakoulut</a:t>
            </a:r>
          </a:p>
          <a:p>
            <a:pPr lvl="1"/>
            <a:r>
              <a:rPr lang="fi-FI" dirty="0"/>
              <a:t>Satakunnan ammattikorkeakoulu</a:t>
            </a:r>
          </a:p>
          <a:p>
            <a:pPr lvl="1"/>
            <a:r>
              <a:rPr lang="fi-FI" dirty="0"/>
              <a:t>Porin yliopistokeskus</a:t>
            </a:r>
          </a:p>
          <a:p>
            <a:pPr lvl="1"/>
            <a:r>
              <a:rPr lang="fi-FI" dirty="0"/>
              <a:t>Turun yliopiston kampus Raumalla</a:t>
            </a:r>
          </a:p>
          <a:p>
            <a:pPr lvl="1"/>
            <a:r>
              <a:rPr lang="fi-FI" dirty="0"/>
              <a:t>Diakonia-ammattikorkeakoulu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r>
              <a:rPr lang="fi-FI" b="1" dirty="0"/>
              <a:t>Porin prikaati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F87577-30E0-4C24-823D-98F89B60E35B}"/>
              </a:ext>
            </a:extLst>
          </p:cNvPr>
          <p:cNvGrpSpPr/>
          <p:nvPr/>
        </p:nvGrpSpPr>
        <p:grpSpPr>
          <a:xfrm>
            <a:off x="6638908" y="1610141"/>
            <a:ext cx="574569" cy="1336203"/>
            <a:chOff x="1733244" y="4000499"/>
            <a:chExt cx="574569" cy="133620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FFEFC1C-BA16-4B4E-A907-A04DA8778878}"/>
                </a:ext>
              </a:extLst>
            </p:cNvPr>
            <p:cNvCxnSpPr>
              <a:cxnSpLocks/>
            </p:cNvCxnSpPr>
            <p:nvPr/>
          </p:nvCxnSpPr>
          <p:spPr>
            <a:xfrm>
              <a:off x="2307813" y="4000499"/>
              <a:ext cx="0" cy="13362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0223BE-505E-46B0-A69E-552FB85B2345}"/>
                </a:ext>
              </a:extLst>
            </p:cNvPr>
            <p:cNvSpPr txBox="1"/>
            <p:nvPr/>
          </p:nvSpPr>
          <p:spPr>
            <a:xfrm>
              <a:off x="1733244" y="4283879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24240-9ED0-4BC8-85B8-B956DE12C7F1}"/>
              </a:ext>
            </a:extLst>
          </p:cNvPr>
          <p:cNvGrpSpPr/>
          <p:nvPr/>
        </p:nvGrpSpPr>
        <p:grpSpPr>
          <a:xfrm>
            <a:off x="6638908" y="3565671"/>
            <a:ext cx="574569" cy="769441"/>
            <a:chOff x="1733244" y="5665134"/>
            <a:chExt cx="574569" cy="76944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0B974F-624A-48C5-8D30-71F7FF0E7A7E}"/>
                </a:ext>
              </a:extLst>
            </p:cNvPr>
            <p:cNvSpPr txBox="1"/>
            <p:nvPr/>
          </p:nvSpPr>
          <p:spPr>
            <a:xfrm>
              <a:off x="1733244" y="5665134"/>
              <a:ext cx="449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6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2B13D0-E41D-4122-A1F0-1294E6EAB3E5}"/>
                </a:ext>
              </a:extLst>
            </p:cNvPr>
            <p:cNvCxnSpPr>
              <a:cxnSpLocks/>
            </p:cNvCxnSpPr>
            <p:nvPr/>
          </p:nvCxnSpPr>
          <p:spPr>
            <a:xfrm>
              <a:off x="2307813" y="5932096"/>
              <a:ext cx="0" cy="2355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7C0AC0-BC24-4CB6-93FB-683A06C34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-343" r="50000" b="343"/>
          <a:stretch/>
        </p:blipFill>
        <p:spPr>
          <a:xfrm>
            <a:off x="6700447" y="3419687"/>
            <a:ext cx="2033739" cy="2711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46080-2D84-4509-8962-DA062C8F8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r="31348" b="11799"/>
          <a:stretch/>
        </p:blipFill>
        <p:spPr>
          <a:xfrm>
            <a:off x="3994241" y="3429000"/>
            <a:ext cx="2019579" cy="270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3C582-6CFE-474C-98E0-B0897597A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76" y="456670"/>
            <a:ext cx="8526657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Englanninkielinen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909" y="2065541"/>
            <a:ext cx="5613991" cy="1002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Porissa</a:t>
            </a:r>
            <a:r>
              <a:rPr lang="en-US" dirty="0"/>
              <a:t> on </a:t>
            </a:r>
            <a:r>
              <a:rPr lang="en-US" dirty="0" err="1"/>
              <a:t>tarjolla</a:t>
            </a:r>
            <a:r>
              <a:rPr lang="en-US" dirty="0"/>
              <a:t> </a:t>
            </a:r>
            <a:r>
              <a:rPr lang="en-US" dirty="0" err="1"/>
              <a:t>englanninkielistä</a:t>
            </a:r>
            <a:r>
              <a:rPr lang="en-US" dirty="0"/>
              <a:t> </a:t>
            </a:r>
            <a:r>
              <a:rPr lang="en-US" dirty="0" err="1"/>
              <a:t>opetusta</a:t>
            </a:r>
            <a:r>
              <a:rPr lang="en-US" dirty="0"/>
              <a:t> ja </a:t>
            </a:r>
            <a:r>
              <a:rPr lang="en-US" dirty="0" err="1"/>
              <a:t>koulutusta</a:t>
            </a:r>
            <a:r>
              <a:rPr lang="en-US" dirty="0"/>
              <a:t> </a:t>
            </a:r>
            <a:r>
              <a:rPr lang="en-US" dirty="0" err="1"/>
              <a:t>varhaiskasvatuksesta</a:t>
            </a:r>
            <a:r>
              <a:rPr lang="en-US" dirty="0"/>
              <a:t> </a:t>
            </a:r>
            <a:r>
              <a:rPr lang="en-US" dirty="0" err="1"/>
              <a:t>korkeakoulutukseen</a:t>
            </a:r>
            <a:r>
              <a:rPr lang="en-US" dirty="0"/>
              <a:t>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7C6CB3-8715-4494-A796-7983315A56A8}"/>
              </a:ext>
            </a:extLst>
          </p:cNvPr>
          <p:cNvSpPr txBox="1">
            <a:spLocks/>
          </p:cNvSpPr>
          <p:nvPr/>
        </p:nvSpPr>
        <p:spPr>
          <a:xfrm>
            <a:off x="176527" y="288960"/>
            <a:ext cx="5257800" cy="6299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VARHAISKASVATUS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Pilke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Kielipolku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englanninkielinen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leikkikouluyhdistys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ESIOPETUS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Viikarin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päiväkoti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PERUSOPETUS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1-6: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Cygnaeuksen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koulu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7-9: Porin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suomalaisen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yhteislyseon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koulu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PSYL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TOINEN ASTE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Lyseon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lukio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KORKEAKOULUTUS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Satakunnan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ammatti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-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korkeakoulu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SAMK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E0BF-61AD-4FEC-B13A-B6316A5CB847}"/>
              </a:ext>
            </a:extLst>
          </p:cNvPr>
          <p:cNvCxnSpPr>
            <a:cxnSpLocks/>
          </p:cNvCxnSpPr>
          <p:nvPr/>
        </p:nvCxnSpPr>
        <p:spPr>
          <a:xfrm>
            <a:off x="7070029" y="169753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17D3CA-3118-4D20-A5A7-B899EA669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14131" r="38839"/>
          <a:stretch/>
        </p:blipFill>
        <p:spPr>
          <a:xfrm>
            <a:off x="9420837" y="3419688"/>
            <a:ext cx="2033739" cy="27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1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723EB-79A0-4985-A97B-2303D76A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r="11877"/>
          <a:stretch/>
        </p:blipFill>
        <p:spPr>
          <a:xfrm>
            <a:off x="5305644" y="-1"/>
            <a:ext cx="68863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22" y="1264154"/>
            <a:ext cx="5305644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Ruotsinkielinen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67" y="3280715"/>
            <a:ext cx="4136066" cy="295529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Vuonna</a:t>
            </a:r>
            <a:r>
              <a:rPr lang="en-US" dirty="0"/>
              <a:t> 1892 </a:t>
            </a:r>
            <a:r>
              <a:rPr lang="en-US" dirty="0" err="1"/>
              <a:t>perustettu</a:t>
            </a:r>
            <a:r>
              <a:rPr lang="en-US" dirty="0"/>
              <a:t> </a:t>
            </a:r>
            <a:r>
              <a:rPr lang="en-US" b="1" dirty="0" err="1"/>
              <a:t>Björneborgs</a:t>
            </a:r>
            <a:r>
              <a:rPr lang="en-US" b="1" dirty="0"/>
              <a:t> </a:t>
            </a:r>
            <a:r>
              <a:rPr lang="en-US" b="1" dirty="0" err="1"/>
              <a:t>svenska</a:t>
            </a:r>
            <a:r>
              <a:rPr lang="en-US" b="1" dirty="0"/>
              <a:t> </a:t>
            </a:r>
            <a:r>
              <a:rPr lang="en-US" b="1" dirty="0" err="1"/>
              <a:t>samskola</a:t>
            </a:r>
            <a:r>
              <a:rPr lang="en-US" dirty="0"/>
              <a:t> </a:t>
            </a:r>
            <a:r>
              <a:rPr lang="en-US" dirty="0" err="1"/>
              <a:t>tarjoaa</a:t>
            </a:r>
            <a:r>
              <a:rPr lang="en-US" dirty="0"/>
              <a:t> </a:t>
            </a:r>
            <a:r>
              <a:rPr lang="en-US" dirty="0" err="1"/>
              <a:t>ruotsinkielistä</a:t>
            </a:r>
            <a:r>
              <a:rPr lang="en-US" dirty="0"/>
              <a:t> </a:t>
            </a:r>
            <a:r>
              <a:rPr lang="en-US" dirty="0" err="1"/>
              <a:t>varhaiskasvatusta</a:t>
            </a:r>
            <a:r>
              <a:rPr lang="en-US" dirty="0"/>
              <a:t>, </a:t>
            </a:r>
            <a:r>
              <a:rPr lang="en-US" dirty="0" err="1"/>
              <a:t>perusopetusta</a:t>
            </a:r>
            <a:r>
              <a:rPr lang="en-US" dirty="0"/>
              <a:t> ja </a:t>
            </a:r>
            <a:r>
              <a:rPr lang="en-US" dirty="0" err="1"/>
              <a:t>lukiokoulutusta</a:t>
            </a:r>
            <a:r>
              <a:rPr lang="en-US" dirty="0"/>
              <a:t> </a:t>
            </a:r>
            <a:r>
              <a:rPr lang="en-US" dirty="0" err="1"/>
              <a:t>Porissa</a:t>
            </a:r>
            <a:r>
              <a:rPr lang="en-US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D0801-7F03-44BB-85FE-EF1E24166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11" y="4758364"/>
            <a:ext cx="1171575" cy="12382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085581-3FC2-4286-935D-BE56CE4D8BDB}"/>
              </a:ext>
            </a:extLst>
          </p:cNvPr>
          <p:cNvCxnSpPr>
            <a:cxnSpLocks/>
          </p:cNvCxnSpPr>
          <p:nvPr/>
        </p:nvCxnSpPr>
        <p:spPr>
          <a:xfrm>
            <a:off x="1994124" y="290772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9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6349060" y="4551771"/>
            <a:ext cx="2299640" cy="136311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17</a:t>
            </a:r>
            <a:r>
              <a:rPr kumimoji="0" lang="en-US" sz="18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lukiota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279" y="653016"/>
            <a:ext cx="5941721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Lukiokoulutus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DD60-15DD-403D-B417-165586C5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79" y="2547385"/>
            <a:ext cx="5423147" cy="143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Satakunnan lukiot tarjoavat opiskelijoilleen runsaasti mahdollisuuksia.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Toiset tarjoavat erilaisia diplomeja, toiset ovat erikoistuneet esimerkiksi ilmaisutaitoon tai kansainvälisyyteen.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A2EA9B-499C-4E4A-AFB1-3A87D2070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9" r="4671"/>
          <a:stretch/>
        </p:blipFill>
        <p:spPr>
          <a:xfrm>
            <a:off x="728591" y="462516"/>
            <a:ext cx="5213132" cy="5864774"/>
          </a:xfrm>
          <a:prstGeom prst="rect">
            <a:avLst/>
          </a:prstGeom>
          <a:ln w="12700"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4B6B86-5E47-45DC-827E-DCB7F2C7DD70}"/>
              </a:ext>
            </a:extLst>
          </p:cNvPr>
          <p:cNvCxnSpPr>
            <a:cxnSpLocks/>
          </p:cNvCxnSpPr>
          <p:nvPr/>
        </p:nvCxnSpPr>
        <p:spPr>
          <a:xfrm>
            <a:off x="6339535" y="188956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8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68283"/>
            <a:ext cx="12191999" cy="1238404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Ammatillinen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AE059F-237C-41A9-828D-79F8B7A3A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026" y="3270530"/>
            <a:ext cx="3957551" cy="184063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dirty="0"/>
              <a:t>Satakunnassa on 6 ammatillista koulutusta tarjoavaa oppilaitosta.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Niistä isoimmat ovat </a:t>
            </a:r>
            <a:r>
              <a:rPr lang="fi-FI" dirty="0" err="1"/>
              <a:t>Sataedu</a:t>
            </a:r>
            <a:r>
              <a:rPr lang="fi-FI" dirty="0"/>
              <a:t> ja </a:t>
            </a:r>
            <a:r>
              <a:rPr lang="fi-FI" dirty="0" err="1"/>
              <a:t>WinNova</a:t>
            </a:r>
            <a:r>
              <a:rPr lang="fi-FI" dirty="0"/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B1F9C-7268-4F83-AE9C-53D820B14490}"/>
              </a:ext>
            </a:extLst>
          </p:cNvPr>
          <p:cNvCxnSpPr>
            <a:cxnSpLocks/>
          </p:cNvCxnSpPr>
          <p:nvPr/>
        </p:nvCxnSpPr>
        <p:spPr>
          <a:xfrm>
            <a:off x="5445124" y="175746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37F4FC-107D-4116-8023-453975490D2F}"/>
              </a:ext>
            </a:extLst>
          </p:cNvPr>
          <p:cNvSpPr txBox="1"/>
          <p:nvPr/>
        </p:nvSpPr>
        <p:spPr>
          <a:xfrm>
            <a:off x="6096000" y="2344188"/>
            <a:ext cx="5207306" cy="3693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Huittisten ammatti- ja yrittäjäopisto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Kankaanpään 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Palmgren-konservatorio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Sataedu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Suomen ilmailuopisto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WinNova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A5A5-C56F-4F50-9859-47F501AFDC4C}"/>
              </a:ext>
            </a:extLst>
          </p:cNvPr>
          <p:cNvSpPr/>
          <p:nvPr/>
        </p:nvSpPr>
        <p:spPr>
          <a:xfrm>
            <a:off x="888694" y="2951051"/>
            <a:ext cx="5792192" cy="247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BE4AE56-E0E6-4DE4-896D-9E44C70335D0}"/>
              </a:ext>
            </a:extLst>
          </p:cNvPr>
          <p:cNvGrpSpPr/>
          <p:nvPr/>
        </p:nvGrpSpPr>
        <p:grpSpPr>
          <a:xfrm>
            <a:off x="-12119" y="1530581"/>
            <a:ext cx="12204117" cy="5210777"/>
            <a:chOff x="-12119" y="1530581"/>
            <a:chExt cx="12204117" cy="5210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F29D9-DECE-4F5D-BC3F-C8C9B10E5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" t="31368" r="183" b="13525"/>
            <a:stretch/>
          </p:blipFill>
          <p:spPr>
            <a:xfrm>
              <a:off x="-12119" y="1530581"/>
              <a:ext cx="12204117" cy="37968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43EB8A-44D2-4DDD-BE6B-D9B7833272D1}"/>
                </a:ext>
              </a:extLst>
            </p:cNvPr>
            <p:cNvGrpSpPr/>
            <p:nvPr/>
          </p:nvGrpSpPr>
          <p:grpSpPr>
            <a:xfrm>
              <a:off x="194735" y="2492922"/>
              <a:ext cx="3443307" cy="3076022"/>
              <a:chOff x="4374346" y="3497886"/>
              <a:chExt cx="3443307" cy="30760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3472EA-0CCF-4903-974C-DC89AC10320B}"/>
                  </a:ext>
                </a:extLst>
              </p:cNvPr>
              <p:cNvSpPr/>
              <p:nvPr/>
            </p:nvSpPr>
            <p:spPr>
              <a:xfrm>
                <a:off x="4557989" y="3497886"/>
                <a:ext cx="3076022" cy="30760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2F21C-4708-4397-99B8-6DAABEC48D6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SATAEDU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5000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opiskelijaa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10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toimipaikkaa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2DA342-65D9-4671-93BB-3DB081B4A2C1}"/>
                </a:ext>
              </a:extLst>
            </p:cNvPr>
            <p:cNvGrpSpPr/>
            <p:nvPr/>
          </p:nvGrpSpPr>
          <p:grpSpPr>
            <a:xfrm>
              <a:off x="2750059" y="3665334"/>
              <a:ext cx="3443307" cy="3076024"/>
              <a:chOff x="4374346" y="3497885"/>
              <a:chExt cx="3443307" cy="307602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6DED162-00E6-4544-8B89-A9E2A798777C}"/>
                  </a:ext>
                </a:extLst>
              </p:cNvPr>
              <p:cNvSpPr/>
              <p:nvPr/>
            </p:nvSpPr>
            <p:spPr>
              <a:xfrm>
                <a:off x="4557988" y="3497885"/>
                <a:ext cx="3076024" cy="30760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A261C9-54CF-481B-9AA3-07B8AE30005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WINNOVA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6000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opiskelijaa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toimipaikkaa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7AE7BA-C9E1-4962-8C96-EB81EF453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62" y="3087153"/>
            <a:ext cx="1530652" cy="34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952FF-6A95-404C-81AF-3E0C2F7C3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9" t="21005" r="49" b="44071"/>
          <a:stretch/>
        </p:blipFill>
        <p:spPr>
          <a:xfrm>
            <a:off x="3454400" y="4251139"/>
            <a:ext cx="2066277" cy="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7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BA4A9EE-68AD-4581-BAFF-655977A6EAB0}"/>
              </a:ext>
            </a:extLst>
          </p:cNvPr>
          <p:cNvGrpSpPr/>
          <p:nvPr/>
        </p:nvGrpSpPr>
        <p:grpSpPr>
          <a:xfrm>
            <a:off x="565449" y="3819738"/>
            <a:ext cx="4521946" cy="2277547"/>
            <a:chOff x="7859296" y="760715"/>
            <a:chExt cx="3544514" cy="227754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AEC0E5-1595-4C13-BD39-850112ED0F70}"/>
                </a:ext>
              </a:extLst>
            </p:cNvPr>
            <p:cNvSpPr txBox="1"/>
            <p:nvPr/>
          </p:nvSpPr>
          <p:spPr>
            <a:xfrm>
              <a:off x="7960503" y="1159791"/>
              <a:ext cx="344330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PALMGREN-KONSERVATORIO</a:t>
              </a:r>
            </a:p>
            <a:p>
              <a:endParaRPr lang="en-US" dirty="0"/>
            </a:p>
            <a:p>
              <a:r>
                <a:rPr lang="fi-FI" dirty="0"/>
                <a:t>Porissa sijaitseva musiikkioppilaitos, joka tarjoaa opetusta varhaiskasvatuksesta ammatillisiin opintoihin asti</a:t>
              </a:r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CCCE86B-8440-4030-8FD8-EC2AFC193243}"/>
                </a:ext>
              </a:extLst>
            </p:cNvPr>
            <p:cNvCxnSpPr>
              <a:cxnSpLocks/>
            </p:cNvCxnSpPr>
            <p:nvPr/>
          </p:nvCxnSpPr>
          <p:spPr>
            <a:xfrm>
              <a:off x="7859296" y="760715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4CD11-05F9-42F1-A3B0-F5E0FAF7F68D}"/>
              </a:ext>
            </a:extLst>
          </p:cNvPr>
          <p:cNvGrpSpPr/>
          <p:nvPr/>
        </p:nvGrpSpPr>
        <p:grpSpPr>
          <a:xfrm>
            <a:off x="565450" y="760715"/>
            <a:ext cx="3545525" cy="2277548"/>
            <a:chOff x="560763" y="956726"/>
            <a:chExt cx="3545525" cy="22775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03815D-FD80-4CC9-BC60-6D4FE08A0826}"/>
                </a:ext>
              </a:extLst>
            </p:cNvPr>
            <p:cNvSpPr txBox="1"/>
            <p:nvPr/>
          </p:nvSpPr>
          <p:spPr>
            <a:xfrm>
              <a:off x="662981" y="956726"/>
              <a:ext cx="3443307" cy="227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HUITTISTEN AMMATTI- JA YRITTÄJÄOPISTO</a:t>
              </a:r>
            </a:p>
            <a:p>
              <a:endParaRPr lang="en-US" dirty="0"/>
            </a:p>
            <a:p>
              <a:r>
                <a:rPr lang="en-US" sz="4400" dirty="0"/>
                <a:t>500</a:t>
              </a:r>
              <a:r>
                <a:rPr lang="en-US" dirty="0"/>
                <a:t> </a:t>
              </a:r>
              <a:r>
                <a:rPr lang="en-US" dirty="0" err="1"/>
                <a:t>opiskelijaa</a:t>
              </a:r>
              <a:endParaRPr lang="en-US" dirty="0"/>
            </a:p>
            <a:p>
              <a:r>
                <a:rPr lang="en-US" sz="4400" dirty="0"/>
                <a:t>2</a:t>
              </a:r>
              <a:r>
                <a:rPr lang="en-US" dirty="0"/>
                <a:t> </a:t>
              </a:r>
              <a:r>
                <a:rPr lang="en-US" dirty="0" err="1"/>
                <a:t>toimipaikkaa</a:t>
              </a:r>
              <a:endParaRPr lang="en-US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ED3E7AC-7F73-40CF-BDD7-E201CF9D527D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956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29A3B6-7927-48D8-86EF-C40A99F62190}"/>
              </a:ext>
            </a:extLst>
          </p:cNvPr>
          <p:cNvGrpSpPr/>
          <p:nvPr/>
        </p:nvGrpSpPr>
        <p:grpSpPr>
          <a:xfrm>
            <a:off x="7859296" y="760715"/>
            <a:ext cx="3594108" cy="2277547"/>
            <a:chOff x="560763" y="3623727"/>
            <a:chExt cx="3594108" cy="22775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24FA55-3B88-41BB-BEF3-2FC131ECF7C7}"/>
                </a:ext>
              </a:extLst>
            </p:cNvPr>
            <p:cNvSpPr txBox="1"/>
            <p:nvPr/>
          </p:nvSpPr>
          <p:spPr>
            <a:xfrm>
              <a:off x="686386" y="3823781"/>
              <a:ext cx="3468485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KANKAANPÄÄN OPISTO</a:t>
              </a:r>
            </a:p>
            <a:p>
              <a:endParaRPr lang="en-US" b="1" dirty="0"/>
            </a:p>
            <a:p>
              <a:r>
                <a:rPr lang="fi-FI" dirty="0"/>
                <a:t>Toimintaa vuodesta </a:t>
              </a:r>
              <a:r>
                <a:rPr lang="fi-FI" sz="4400" dirty="0"/>
                <a:t>1909</a:t>
              </a:r>
            </a:p>
            <a:p>
              <a:r>
                <a:rPr lang="fi-FI" dirty="0"/>
                <a:t>Tunnettu kädentaito- ja sisustuskoulutuksistaan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D5F0A1-B8D0-400B-9AFD-CFC456F0F6AB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3623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1CD911-8132-434D-9EB9-B964BCF85BEC}"/>
              </a:ext>
            </a:extLst>
          </p:cNvPr>
          <p:cNvSpPr txBox="1"/>
          <p:nvPr/>
        </p:nvSpPr>
        <p:spPr>
          <a:xfrm>
            <a:off x="7984919" y="4158292"/>
            <a:ext cx="42925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SUOMEN ILMAILUOPISTO</a:t>
            </a:r>
          </a:p>
          <a:p>
            <a:endParaRPr lang="en-US" dirty="0"/>
          </a:p>
          <a:p>
            <a:r>
              <a:rPr lang="fi-FI" dirty="0"/>
              <a:t>Tarjoaa ammattilentäjän koulutusta Porissa</a:t>
            </a:r>
          </a:p>
          <a:p>
            <a:r>
              <a:rPr lang="fi-FI" sz="4400" dirty="0"/>
              <a:t>100</a:t>
            </a:r>
            <a:r>
              <a:rPr lang="fi-FI" dirty="0"/>
              <a:t> opiskelijaa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F2107-7B81-42B0-85FF-E6DFF9E056F1}"/>
              </a:ext>
            </a:extLst>
          </p:cNvPr>
          <p:cNvCxnSpPr>
            <a:cxnSpLocks/>
          </p:cNvCxnSpPr>
          <p:nvPr/>
        </p:nvCxnSpPr>
        <p:spPr>
          <a:xfrm>
            <a:off x="7859296" y="3819738"/>
            <a:ext cx="0" cy="22775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9A894E-D6D3-4417-A6D2-8B46F05874E8}"/>
              </a:ext>
            </a:extLst>
          </p:cNvPr>
          <p:cNvGrpSpPr/>
          <p:nvPr/>
        </p:nvGrpSpPr>
        <p:grpSpPr>
          <a:xfrm>
            <a:off x="4332705" y="1047158"/>
            <a:ext cx="3324186" cy="4763683"/>
            <a:chOff x="4915265" y="1633835"/>
            <a:chExt cx="2293712" cy="32869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0127C7-917F-410C-AFA9-2EC51DCB78DD}"/>
                </a:ext>
              </a:extLst>
            </p:cNvPr>
            <p:cNvSpPr/>
            <p:nvPr/>
          </p:nvSpPr>
          <p:spPr>
            <a:xfrm>
              <a:off x="4915265" y="1633835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4CD9AA-03F0-465E-A954-11963E2C6A2C}"/>
                </a:ext>
              </a:extLst>
            </p:cNvPr>
            <p:cNvSpPr/>
            <p:nvPr/>
          </p:nvSpPr>
          <p:spPr>
            <a:xfrm>
              <a:off x="5800739" y="2292636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544837-5D5D-4DFA-87D9-151039908D55}"/>
                </a:ext>
              </a:extLst>
            </p:cNvPr>
            <p:cNvSpPr/>
            <p:nvPr/>
          </p:nvSpPr>
          <p:spPr>
            <a:xfrm>
              <a:off x="5321652" y="3227170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554D9-D049-410C-B634-E37F0795DAB4}"/>
                </a:ext>
              </a:extLst>
            </p:cNvPr>
            <p:cNvSpPr/>
            <p:nvPr/>
          </p:nvSpPr>
          <p:spPr>
            <a:xfrm>
              <a:off x="6224289" y="3936123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8C5C610-B41C-44F5-B3B2-B454CE81B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21146"/>
          <a:stretch/>
        </p:blipFill>
        <p:spPr>
          <a:xfrm>
            <a:off x="4479641" y="1209456"/>
            <a:ext cx="1155556" cy="1102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6C0865-1F7B-4C9F-96EF-50E3B4D5A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t="20184" r="27812" b="8334"/>
          <a:stretch/>
        </p:blipFill>
        <p:spPr>
          <a:xfrm>
            <a:off x="6414127" y="4648916"/>
            <a:ext cx="1058457" cy="8967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B6DB70-24F0-4FF0-90E3-3575EF116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9630" r="26146" b="9630"/>
          <a:stretch/>
        </p:blipFill>
        <p:spPr>
          <a:xfrm>
            <a:off x="5843917" y="2217193"/>
            <a:ext cx="1004869" cy="9650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B6AC2-4403-4455-9326-DD4FD6DB2F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25521"/>
          <a:stretch/>
        </p:blipFill>
        <p:spPr>
          <a:xfrm>
            <a:off x="5213017" y="3566589"/>
            <a:ext cx="844360" cy="10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3AD7-F287-49DE-AE6C-3D53F136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24367"/>
          <a:stretch/>
        </p:blipFill>
        <p:spPr>
          <a:xfrm>
            <a:off x="5679356" y="1004186"/>
            <a:ext cx="5884387" cy="4849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22" y="816586"/>
            <a:ext cx="7184701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Korkeakoulut</a:t>
            </a:r>
            <a:endParaRPr lang="en-US" sz="6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CB6F5F-AB26-4916-AFF1-7EAD3675825B}"/>
              </a:ext>
            </a:extLst>
          </p:cNvPr>
          <p:cNvSpPr/>
          <p:nvPr/>
        </p:nvSpPr>
        <p:spPr>
          <a:xfrm>
            <a:off x="1545038" y="2142149"/>
            <a:ext cx="4414058" cy="4414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1127052" y="3216978"/>
            <a:ext cx="5250031" cy="226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korkeakoulua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10 000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uutta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vuosittain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B972BC-7C40-4EB5-99AA-36C68E1D909F}"/>
              </a:ext>
            </a:extLst>
          </p:cNvPr>
          <p:cNvCxnSpPr>
            <a:cxnSpLocks/>
          </p:cNvCxnSpPr>
          <p:nvPr/>
        </p:nvCxnSpPr>
        <p:spPr>
          <a:xfrm>
            <a:off x="628257" y="205169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869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949</Words>
  <Application>Microsoft Office PowerPoint</Application>
  <PresentationFormat>Widescreen</PresentationFormat>
  <Paragraphs>223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Slabo 27px</vt:lpstr>
      <vt:lpstr>1_Office Theme</vt:lpstr>
      <vt:lpstr>OSAAMINEN</vt:lpstr>
      <vt:lpstr>PowerPoint Presentation</vt:lpstr>
      <vt:lpstr>Englanninkielinen koulutus</vt:lpstr>
      <vt:lpstr>Ruotsinkielinen koulutus</vt:lpstr>
      <vt:lpstr>Lukiokoulutus</vt:lpstr>
      <vt:lpstr>Ammatillinen koulutus</vt:lpstr>
      <vt:lpstr>PowerPoint Presentation</vt:lpstr>
      <vt:lpstr>PowerPoint Presentation</vt:lpstr>
      <vt:lpstr>Korkeakoulut</vt:lpstr>
      <vt:lpstr>Satakunnan ammattikorkeakoulu SAMK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Porin prikaati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ELÄMYKSET</dc:title>
  <dc:creator>Laura Lappalainen</dc:creator>
  <cp:lastModifiedBy>Laura Lappalainen</cp:lastModifiedBy>
  <cp:revision>68</cp:revision>
  <dcterms:created xsi:type="dcterms:W3CDTF">2020-09-28T05:18:24Z</dcterms:created>
  <dcterms:modified xsi:type="dcterms:W3CDTF">2020-11-09T09:58:33Z</dcterms:modified>
</cp:coreProperties>
</file>