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0"/>
  </p:notesMasterIdLst>
  <p:sldIdLst>
    <p:sldId id="605" r:id="rId2"/>
    <p:sldId id="732" r:id="rId3"/>
    <p:sldId id="516" r:id="rId4"/>
    <p:sldId id="519" r:id="rId5"/>
    <p:sldId id="515" r:id="rId6"/>
    <p:sldId id="263" r:id="rId7"/>
    <p:sldId id="701" r:id="rId8"/>
    <p:sldId id="728" r:id="rId9"/>
    <p:sldId id="520" r:id="rId10"/>
    <p:sldId id="522" r:id="rId11"/>
    <p:sldId id="644" r:id="rId12"/>
    <p:sldId id="526" r:id="rId13"/>
    <p:sldId id="727" r:id="rId14"/>
    <p:sldId id="685" r:id="rId15"/>
    <p:sldId id="736" r:id="rId16"/>
    <p:sldId id="518" r:id="rId17"/>
    <p:sldId id="524" r:id="rId18"/>
    <p:sldId id="690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263" autoAdjust="0"/>
    <p:restoredTop sz="93009" autoAdjust="0"/>
  </p:normalViewPr>
  <p:slideViewPr>
    <p:cSldViewPr snapToGrid="0">
      <p:cViewPr varScale="1">
        <p:scale>
          <a:sx n="121" d="100"/>
          <a:sy n="121" d="100"/>
        </p:scale>
        <p:origin x="234" y="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1"/>
    </mc:Choice>
    <mc:Fallback>
      <c:style val="1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6076164064564609"/>
          <c:y val="0.11199689583406822"/>
          <c:w val="0.42333705292961826"/>
          <c:h val="0.79467235763754163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tx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Avoimen AMK:n opiskelijoita</c:v>
                </c:pt>
                <c:pt idx="1">
                  <c:v>…joista kansainvälisiä</c:v>
                </c:pt>
                <c:pt idx="2">
                  <c:v>Tutkinto-opiskelijoita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2052</c:v>
                </c:pt>
                <c:pt idx="1">
                  <c:v>287</c:v>
                </c:pt>
                <c:pt idx="2">
                  <c:v>6012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A67-4C14-80DF-68AA8EA258D1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82"/>
        <c:axId val="2005802816"/>
        <c:axId val="2005803144"/>
      </c:barChart>
      <c:catAx>
        <c:axId val="2005802816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05803144"/>
        <c:crosses val="autoZero"/>
        <c:auto val="1"/>
        <c:lblAlgn val="ctr"/>
        <c:lblOffset val="100"/>
        <c:noMultiLvlLbl val="0"/>
      </c:catAx>
      <c:valAx>
        <c:axId val="200580314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200580281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800"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1"/>
    </mc:Choice>
    <mc:Fallback>
      <c:style val="1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dPt>
            <c:idx val="0"/>
            <c:bubble3D val="0"/>
            <c:spPr>
              <a:solidFill>
                <a:schemeClr val="tx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1C05-4877-9F39-A89CB12131E0}"/>
              </c:ext>
            </c:extLst>
          </c:dPt>
          <c:dPt>
            <c:idx val="1"/>
            <c:bubble3D val="0"/>
            <c:spPr>
              <a:solidFill>
                <a:schemeClr val="dk1">
                  <a:tint val="5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1C05-4877-9F39-A89CB12131E0}"/>
              </c:ext>
            </c:extLst>
          </c:dPt>
          <c:dLbls>
            <c:dLbl>
              <c:idx val="0"/>
              <c:layout>
                <c:manualLayout>
                  <c:x val="6.9182372806820977E-2"/>
                  <c:y val="-6.7292087242211945E-2"/>
                </c:manualLayout>
              </c:layout>
              <c:tx>
                <c:rich>
                  <a:bodyPr/>
                  <a:lstStyle/>
                  <a:p>
                    <a:fld id="{C0FFEE25-FCD3-415C-9339-540D15A7340F}" type="CATEGORYNAME">
                      <a:rPr lang="en-US" smtClean="0"/>
                      <a:pPr/>
                      <a:t>[CATEGORY NAME]</a:t>
                    </a:fld>
                    <a:endParaRPr lang="en-US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8325177456252796"/>
                      <c:h val="0.21579472142042094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1C05-4877-9F39-A89CB12131E0}"/>
                </c:ext>
              </c:extLst>
            </c:dLbl>
            <c:dLbl>
              <c:idx val="1"/>
              <c:layout>
                <c:manualLayout>
                  <c:x val="4.7169799641014303E-3"/>
                  <c:y val="8.5104854411901756E-2"/>
                </c:manualLayout>
              </c:layout>
              <c:tx>
                <c:rich>
                  <a:bodyPr/>
                  <a:lstStyle/>
                  <a:p>
                    <a:fld id="{805939F0-0BB5-43A5-BEB0-9232476741AB}" type="CATEGORYNAME">
                      <a:rPr lang="en-US" smtClean="0"/>
                      <a:pPr/>
                      <a:t>[CATEGORY NAME]</a:t>
                    </a:fld>
                    <a:endParaRPr lang="en-US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6522102579581395"/>
                      <c:h val="0.21975307949349221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1C05-4877-9F39-A89CB12131E0}"/>
                </c:ext>
              </c:extLst>
            </c:dLbl>
            <c:spPr>
              <a:solidFill>
                <a:prstClr val="white"/>
              </a:solidFill>
              <a:ln>
                <a:solidFill>
                  <a:prstClr val="black">
                    <a:lumMod val="25000"/>
                    <a:lumOff val="75000"/>
                  </a:prst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Sheet1!$A$2:$A$3</c:f>
              <c:strCache>
                <c:ptCount val="2"/>
                <c:pt idx="0">
                  <c:v>12 englanninkielistä</c:v>
                </c:pt>
                <c:pt idx="1">
                  <c:v>27 suomenkielistä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12</c:v>
                </c:pt>
                <c:pt idx="1">
                  <c:v>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1C05-4877-9F39-A89CB12131E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20">
  <a:schemeClr val="dk1"/>
  <cs:variation>
    <a:tint val="88500"/>
  </cs:variation>
  <cs:variation>
    <a:tint val="55000"/>
  </cs:variation>
  <cs:variation>
    <a:tint val="75000"/>
  </cs:variation>
  <cs:variation>
    <a:tint val="98500"/>
  </cs:variation>
  <cs:variation>
    <a:tint val="30000"/>
  </cs:variation>
  <cs:variation>
    <a:tint val="60000"/>
  </cs:variation>
  <cs:variation>
    <a:tint val="8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20">
  <a:schemeClr val="dk1"/>
  <cs:variation>
    <a:tint val="88500"/>
  </cs:variation>
  <cs:variation>
    <a:tint val="55000"/>
  </cs:variation>
  <cs:variation>
    <a:tint val="75000"/>
  </cs:variation>
  <cs:variation>
    <a:tint val="98500"/>
  </cs:variation>
  <cs:variation>
    <a:tint val="30000"/>
  </cs:variation>
  <cs:variation>
    <a:tint val="60000"/>
  </cs:variation>
  <cs:variation>
    <a:tint val="8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1E0DDD-27FA-466E-B97D-A6696BEA3DC3}" type="datetimeFigureOut">
              <a:rPr lang="en-US" smtClean="0"/>
              <a:t>11/24/2020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1D07D1-0216-485D-BC47-748D318999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2604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8" Type="http://schemas.openxmlformats.org/officeDocument/2006/relationships/hyperlink" Target="http://kyll.fi/" TargetMode="External"/><Relationship Id="rId13" Type="http://schemas.openxmlformats.org/officeDocument/2006/relationships/hyperlink" Target="http://www.ps2aste.fi/html/fi/1204302437999858276.html" TargetMode="External"/><Relationship Id="rId18" Type="http://schemas.openxmlformats.org/officeDocument/2006/relationships/hyperlink" Target="http://sakylanseudunlukio.fi/" TargetMode="External"/><Relationship Id="rId3" Type="http://schemas.openxmlformats.org/officeDocument/2006/relationships/hyperlink" Target="http://www.bjss.fi/" TargetMode="External"/><Relationship Id="rId7" Type="http://schemas.openxmlformats.org/officeDocument/2006/relationships/hyperlink" Target="http://honkajoenkoulut.net/lukio/Honkajoen-lukio.php" TargetMode="External"/><Relationship Id="rId12" Type="http://schemas.openxmlformats.org/officeDocument/2006/relationships/hyperlink" Target="http://www.nakkilanlukio.fi/" TargetMode="External"/><Relationship Id="rId17" Type="http://schemas.openxmlformats.org/officeDocument/2006/relationships/hyperlink" Target="https://peda.net/rauma/rauman-lukio" TargetMode="External"/><Relationship Id="rId2" Type="http://schemas.openxmlformats.org/officeDocument/2006/relationships/slide" Target="../slides/slide5.xml"/><Relationship Id="rId16" Type="http://schemas.openxmlformats.org/officeDocument/2006/relationships/hyperlink" Target="http://www.pori.fi/sivistyskeskus/koulut/koulut/psyllukio.html" TargetMode="External"/><Relationship Id="rId1" Type="http://schemas.openxmlformats.org/officeDocument/2006/relationships/notesMaster" Target="../notesMasters/notesMaster1.xml"/><Relationship Id="rId6" Type="http://schemas.openxmlformats.org/officeDocument/2006/relationships/hyperlink" Target="http://www.harjavalta.fi/palvelut/koulutus_ja_varhaiskasvatus/lukio/" TargetMode="External"/><Relationship Id="rId11" Type="http://schemas.openxmlformats.org/officeDocument/2006/relationships/hyperlink" Target="http://www.merikarvianlukio.fi/" TargetMode="External"/><Relationship Id="rId5" Type="http://schemas.openxmlformats.org/officeDocument/2006/relationships/hyperlink" Target="http://www.euranlukio.fi/" TargetMode="External"/><Relationship Id="rId15" Type="http://schemas.openxmlformats.org/officeDocument/2006/relationships/hyperlink" Target="http://www.pori.fi/sivistyskeskus/koulut/koulut/porinlyseonlukio.html" TargetMode="External"/><Relationship Id="rId10" Type="http://schemas.openxmlformats.org/officeDocument/2006/relationships/hyperlink" Target="http://www.huittinen.fi/palvelut/kasvatus-_ja_opetuspalvelut/lukiokoulutus" TargetMode="External"/><Relationship Id="rId19" Type="http://schemas.openxmlformats.org/officeDocument/2006/relationships/hyperlink" Target="http://www.ulvila.fi/edu/?k=6" TargetMode="External"/><Relationship Id="rId4" Type="http://schemas.openxmlformats.org/officeDocument/2006/relationships/hyperlink" Target="http://koulut.eurajoki.fi/html/fi/lukio.html" TargetMode="External"/><Relationship Id="rId9" Type="http://schemas.openxmlformats.org/officeDocument/2006/relationships/hyperlink" Target="http://lukio.kokemaki.fi/" TargetMode="External"/><Relationship Id="rId14" Type="http://schemas.openxmlformats.org/officeDocument/2006/relationships/hyperlink" Target="http://www.pori.fi/sivistyskeskus/koulut/koulut/porinaikuislukio.html" TargetMode="Externa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62F282-F7BF-4458-8D53-28ED306E40F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178156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https://www.samk.fi/tietoa-meista/#samklukuina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1D07D1-0216-485D-BC47-748D3189996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02831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https://www.samk.fi/tietoa-meista/#samklukuina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1D07D1-0216-485D-BC47-748D3189996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283608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https://www.ucpori.fi/</a:t>
            </a:r>
          </a:p>
          <a:p>
            <a:r>
              <a:rPr lang="en-US" dirty="0"/>
              <a:t>https://www.tuni.fi/fi/tutustu-meihin/porin-yksikko-tampereen-yliopisto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1D07D1-0216-485D-BC47-748D3189996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789804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https://ucpori.fi/fi-fi/hae-opiskelemaan/tutkinto-opiskelu/53/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1D07D1-0216-485D-BC47-748D3189996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178904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https://www.ucpori.fi/porin_opetusterveyskeskus</a:t>
            </a:r>
          </a:p>
          <a:p>
            <a:r>
              <a:rPr lang="en-US" dirty="0"/>
              <a:t>https://www.utu.fi/fi/yliopisto/laaketieteellinen-tiedekunta/porin-opetusterveyskeskus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834DE3-F177-46D1-8BF2-6CC903C7810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156527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https://www.utu.fi/fi/yliopisto/rauman-kampus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1D07D1-0216-485D-BC47-748D3189996B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836699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Yleistä</a:t>
            </a:r>
            <a:r>
              <a:rPr lang="en-US" dirty="0"/>
              <a:t>:</a:t>
            </a:r>
          </a:p>
          <a:p>
            <a:r>
              <a:rPr lang="en-US" dirty="0"/>
              <a:t>https://www.diak.fi/</a:t>
            </a:r>
          </a:p>
          <a:p>
            <a:endParaRPr lang="en-US" dirty="0"/>
          </a:p>
          <a:p>
            <a:r>
              <a:rPr lang="en-US" dirty="0"/>
              <a:t>Porin </a:t>
            </a:r>
            <a:r>
              <a:rPr lang="en-US" dirty="0" err="1"/>
              <a:t>yksikkö</a:t>
            </a:r>
            <a:r>
              <a:rPr lang="en-US" dirty="0"/>
              <a:t>:</a:t>
            </a:r>
          </a:p>
          <a:p>
            <a:r>
              <a:rPr lang="en-US" dirty="0"/>
              <a:t>https://www.diak.fi/diak/kampukset/pori/</a:t>
            </a:r>
          </a:p>
          <a:p>
            <a:endParaRPr lang="en-US" dirty="0"/>
          </a:p>
          <a:p>
            <a:r>
              <a:rPr lang="en-US" dirty="0" err="1"/>
              <a:t>Opiskelijamäärä</a:t>
            </a:r>
            <a:r>
              <a:rPr lang="en-US" dirty="0"/>
              <a:t>:</a:t>
            </a:r>
          </a:p>
          <a:p>
            <a:r>
              <a:rPr lang="en-US" dirty="0"/>
              <a:t>https://www.diak.fi/diak/organisaatio/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1D07D1-0216-485D-BC47-748D3189996B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757999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https://maavoimat.fi/porin-prikaati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1D07D1-0216-485D-BC47-748D3189996B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9797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Varhaiskasvatus</a:t>
            </a:r>
            <a:r>
              <a:rPr lang="en-US" dirty="0"/>
              <a:t>: </a:t>
            </a:r>
          </a:p>
          <a:p>
            <a:r>
              <a:rPr lang="en-US" dirty="0"/>
              <a:t>https://www.pori.fi/kasvatus-ja-koulutus/varhaiskasvatus/yksityinen-varhaiskasvatus</a:t>
            </a:r>
          </a:p>
          <a:p>
            <a:endParaRPr lang="en-US" dirty="0"/>
          </a:p>
          <a:p>
            <a:r>
              <a:rPr lang="en-US" dirty="0" err="1"/>
              <a:t>Esiopetus</a:t>
            </a:r>
            <a:r>
              <a:rPr lang="en-US" dirty="0"/>
              <a:t>:</a:t>
            </a:r>
          </a:p>
          <a:p>
            <a:r>
              <a:rPr lang="en-US" dirty="0"/>
              <a:t>https://www.pori.fi/kasvatus-ja-koulutus/varhaiskasvatus/esiopetus/englanninkielinen-esiopetus</a:t>
            </a:r>
          </a:p>
          <a:p>
            <a:endParaRPr lang="en-US" dirty="0"/>
          </a:p>
          <a:p>
            <a:r>
              <a:rPr lang="en-US" dirty="0" err="1"/>
              <a:t>Perusopetus</a:t>
            </a:r>
            <a:r>
              <a:rPr lang="en-US" dirty="0"/>
              <a:t>:</a:t>
            </a:r>
          </a:p>
          <a:p>
            <a:r>
              <a:rPr lang="en-US" dirty="0"/>
              <a:t>https://www.pori.fi/painotettuopetus</a:t>
            </a:r>
          </a:p>
          <a:p>
            <a:r>
              <a:rPr lang="en-US" dirty="0"/>
              <a:t>https://peda.net/pori/perusopetus/koulujen-kotisivut/pl1/cygnaeuksenkoulu/opetus/el</a:t>
            </a:r>
          </a:p>
          <a:p>
            <a:r>
              <a:rPr lang="en-US" dirty="0"/>
              <a:t>https://peda.net/pori/perusopetus/koulujen-kotisivut/pl7/psyl/opetus/bto3</a:t>
            </a:r>
          </a:p>
          <a:p>
            <a:endParaRPr lang="en-US" dirty="0"/>
          </a:p>
          <a:p>
            <a:r>
              <a:rPr lang="en-US" dirty="0" err="1"/>
              <a:t>Toinen</a:t>
            </a:r>
            <a:r>
              <a:rPr lang="en-US" dirty="0"/>
              <a:t> </a:t>
            </a:r>
            <a:r>
              <a:rPr lang="en-US" dirty="0" err="1"/>
              <a:t>aste</a:t>
            </a:r>
            <a:r>
              <a:rPr lang="en-US" dirty="0"/>
              <a:t>:</a:t>
            </a:r>
          </a:p>
          <a:p>
            <a:r>
              <a:rPr lang="en-US" dirty="0"/>
              <a:t>https://www.pori.fi/kasvatus-ja-koulutus/lukiot/porin-lukiot</a:t>
            </a:r>
          </a:p>
          <a:p>
            <a:r>
              <a:rPr lang="en-US" dirty="0"/>
              <a:t>https://www.pori.fi/kasvatus-ja-koulutus/lukiot/porin-lukiot-ja-erityislinjat/porin-lyseon-lukio/erityislinjat</a:t>
            </a:r>
          </a:p>
          <a:p>
            <a:endParaRPr lang="en-US" dirty="0"/>
          </a:p>
          <a:p>
            <a:r>
              <a:rPr lang="en-US" dirty="0" err="1"/>
              <a:t>Korkeakoulutus</a:t>
            </a:r>
            <a:r>
              <a:rPr lang="en-US" dirty="0"/>
              <a:t>:</a:t>
            </a:r>
          </a:p>
          <a:p>
            <a:r>
              <a:rPr lang="en-US" dirty="0"/>
              <a:t>https://www.samk.fi/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1D07D1-0216-485D-BC47-748D3189996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1129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http://www.bjss.fi/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1D07D1-0216-485D-BC47-748D3189996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8024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b="0" i="0" dirty="0">
                <a:solidFill>
                  <a:srgbClr val="020202"/>
                </a:solidFill>
                <a:effectLst/>
                <a:latin typeface="Slabo 27px" panose="02060503030505020404" pitchFamily="18" charset="0"/>
              </a:rPr>
              <a:t>&gt;&gt; </a:t>
            </a:r>
            <a:r>
              <a:rPr lang="en-US" b="0" i="0" u="none" strike="noStrike" dirty="0" err="1">
                <a:solidFill>
                  <a:srgbClr val="0073B9"/>
                </a:solidFill>
                <a:effectLst/>
                <a:latin typeface="Slabo 27px" panose="02060503030505020404" pitchFamily="18" charset="0"/>
                <a:hlinkClick r:id="rId3"/>
              </a:rPr>
              <a:t>Björneborgs</a:t>
            </a:r>
            <a:r>
              <a:rPr lang="en-US" b="0" i="0" u="none" strike="noStrike" dirty="0">
                <a:solidFill>
                  <a:srgbClr val="0073B9"/>
                </a:solidFill>
                <a:effectLst/>
                <a:latin typeface="Slabo 27px" panose="02060503030505020404" pitchFamily="18" charset="0"/>
                <a:hlinkClick r:id="rId3"/>
              </a:rPr>
              <a:t> </a:t>
            </a:r>
            <a:r>
              <a:rPr lang="en-US" b="0" i="0" u="none" strike="noStrike" dirty="0" err="1">
                <a:solidFill>
                  <a:srgbClr val="0073B9"/>
                </a:solidFill>
                <a:effectLst/>
                <a:latin typeface="Slabo 27px" panose="02060503030505020404" pitchFamily="18" charset="0"/>
                <a:hlinkClick r:id="rId3"/>
              </a:rPr>
              <a:t>svenska</a:t>
            </a:r>
            <a:r>
              <a:rPr lang="en-US" b="0" i="0" u="none" strike="noStrike" dirty="0">
                <a:solidFill>
                  <a:srgbClr val="0073B9"/>
                </a:solidFill>
                <a:effectLst/>
                <a:latin typeface="Slabo 27px" panose="02060503030505020404" pitchFamily="18" charset="0"/>
                <a:hlinkClick r:id="rId3"/>
              </a:rPr>
              <a:t> </a:t>
            </a:r>
            <a:r>
              <a:rPr lang="en-US" b="0" i="0" u="none" strike="noStrike" dirty="0" err="1">
                <a:solidFill>
                  <a:srgbClr val="0073B9"/>
                </a:solidFill>
                <a:effectLst/>
                <a:latin typeface="Slabo 27px" panose="02060503030505020404" pitchFamily="18" charset="0"/>
                <a:hlinkClick r:id="rId3"/>
              </a:rPr>
              <a:t>samskola</a:t>
            </a:r>
            <a:r>
              <a:rPr lang="en-US" b="0" i="0" u="none" strike="noStrike" dirty="0">
                <a:solidFill>
                  <a:srgbClr val="0073B9"/>
                </a:solidFill>
                <a:effectLst/>
                <a:latin typeface="Slabo 27px" panose="02060503030505020404" pitchFamily="18" charset="0"/>
                <a:hlinkClick r:id="rId3"/>
              </a:rPr>
              <a:t>, Pori</a:t>
            </a:r>
            <a:br>
              <a:rPr lang="en-US" b="0" i="0" u="none" strike="noStrike" dirty="0">
                <a:solidFill>
                  <a:srgbClr val="0073B9"/>
                </a:solidFill>
                <a:effectLst/>
                <a:latin typeface="Slabo 27px" panose="02060503030505020404" pitchFamily="18" charset="0"/>
                <a:hlinkClick r:id="rId3"/>
              </a:rPr>
            </a:br>
            <a:r>
              <a:rPr lang="en-US" b="0" i="0" dirty="0">
                <a:solidFill>
                  <a:srgbClr val="020202"/>
                </a:solidFill>
                <a:effectLst/>
                <a:latin typeface="Slabo 27px" panose="02060503030505020404" pitchFamily="18" charset="0"/>
              </a:rPr>
              <a:t>&gt;&gt; </a:t>
            </a:r>
            <a:r>
              <a:rPr lang="en-US" b="0" i="0" u="none" strike="noStrike" dirty="0" err="1">
                <a:solidFill>
                  <a:srgbClr val="0073B9"/>
                </a:solidFill>
                <a:effectLst/>
                <a:latin typeface="Slabo 27px" panose="02060503030505020404" pitchFamily="18" charset="0"/>
                <a:hlinkClick r:id="rId4"/>
              </a:rPr>
              <a:t>Eurajoen</a:t>
            </a:r>
            <a:r>
              <a:rPr lang="en-US" b="0" i="0" u="none" strike="noStrike" dirty="0">
                <a:solidFill>
                  <a:srgbClr val="0073B9"/>
                </a:solidFill>
                <a:effectLst/>
                <a:latin typeface="Slabo 27px" panose="02060503030505020404" pitchFamily="18" charset="0"/>
                <a:hlinkClick r:id="rId4"/>
              </a:rPr>
              <a:t> </a:t>
            </a:r>
            <a:r>
              <a:rPr lang="en-US" b="0" i="0" u="none" strike="noStrike" dirty="0" err="1">
                <a:solidFill>
                  <a:srgbClr val="0073B9"/>
                </a:solidFill>
                <a:effectLst/>
                <a:latin typeface="Slabo 27px" panose="02060503030505020404" pitchFamily="18" charset="0"/>
                <a:hlinkClick r:id="rId4"/>
              </a:rPr>
              <a:t>lukio</a:t>
            </a:r>
            <a:br>
              <a:rPr lang="en-US" dirty="0"/>
            </a:br>
            <a:r>
              <a:rPr lang="en-US" b="0" i="0" dirty="0">
                <a:solidFill>
                  <a:srgbClr val="020202"/>
                </a:solidFill>
                <a:effectLst/>
                <a:latin typeface="Slabo 27px" panose="02060503030505020404" pitchFamily="18" charset="0"/>
              </a:rPr>
              <a:t>&gt;&gt; </a:t>
            </a:r>
            <a:r>
              <a:rPr lang="en-US" b="0" i="0" u="none" strike="noStrike" dirty="0" err="1">
                <a:solidFill>
                  <a:srgbClr val="0073B9"/>
                </a:solidFill>
                <a:effectLst/>
                <a:latin typeface="Slabo 27px" panose="02060503030505020404" pitchFamily="18" charset="0"/>
                <a:hlinkClick r:id="rId5"/>
              </a:rPr>
              <a:t>Euran</a:t>
            </a:r>
            <a:r>
              <a:rPr lang="en-US" b="0" i="0" u="none" strike="noStrike" dirty="0">
                <a:solidFill>
                  <a:srgbClr val="0073B9"/>
                </a:solidFill>
                <a:effectLst/>
                <a:latin typeface="Slabo 27px" panose="02060503030505020404" pitchFamily="18" charset="0"/>
                <a:hlinkClick r:id="rId5"/>
              </a:rPr>
              <a:t> </a:t>
            </a:r>
            <a:r>
              <a:rPr lang="en-US" b="0" i="0" u="none" strike="noStrike" dirty="0" err="1">
                <a:solidFill>
                  <a:srgbClr val="0073B9"/>
                </a:solidFill>
                <a:effectLst/>
                <a:latin typeface="Slabo 27px" panose="02060503030505020404" pitchFamily="18" charset="0"/>
                <a:hlinkClick r:id="rId5"/>
              </a:rPr>
              <a:t>lukio</a:t>
            </a:r>
            <a:br>
              <a:rPr lang="en-US" dirty="0"/>
            </a:br>
            <a:r>
              <a:rPr lang="en-US" b="0" i="0" dirty="0">
                <a:solidFill>
                  <a:srgbClr val="020202"/>
                </a:solidFill>
                <a:effectLst/>
                <a:latin typeface="Slabo 27px" panose="02060503030505020404" pitchFamily="18" charset="0"/>
              </a:rPr>
              <a:t>&gt;&gt; </a:t>
            </a:r>
            <a:r>
              <a:rPr lang="en-US" b="0" i="0" u="none" strike="noStrike" dirty="0" err="1">
                <a:solidFill>
                  <a:srgbClr val="0073B9"/>
                </a:solidFill>
                <a:effectLst/>
                <a:latin typeface="Slabo 27px" panose="02060503030505020404" pitchFamily="18" charset="0"/>
                <a:hlinkClick r:id="rId6"/>
              </a:rPr>
              <a:t>Harjavallan</a:t>
            </a:r>
            <a:r>
              <a:rPr lang="en-US" b="0" i="0" u="none" strike="noStrike" dirty="0">
                <a:solidFill>
                  <a:srgbClr val="0073B9"/>
                </a:solidFill>
                <a:effectLst/>
                <a:latin typeface="Slabo 27px" panose="02060503030505020404" pitchFamily="18" charset="0"/>
                <a:hlinkClick r:id="rId6"/>
              </a:rPr>
              <a:t> </a:t>
            </a:r>
            <a:r>
              <a:rPr lang="en-US" b="0" i="0" u="none" strike="noStrike" dirty="0" err="1">
                <a:solidFill>
                  <a:srgbClr val="0073B9"/>
                </a:solidFill>
                <a:effectLst/>
                <a:latin typeface="Slabo 27px" panose="02060503030505020404" pitchFamily="18" charset="0"/>
                <a:hlinkClick r:id="rId6"/>
              </a:rPr>
              <a:t>lukio</a:t>
            </a:r>
            <a:br>
              <a:rPr lang="en-US" dirty="0"/>
            </a:br>
            <a:r>
              <a:rPr lang="en-US" b="0" i="0" dirty="0">
                <a:solidFill>
                  <a:srgbClr val="020202"/>
                </a:solidFill>
                <a:effectLst/>
                <a:latin typeface="Slabo 27px" panose="02060503030505020404" pitchFamily="18" charset="0"/>
              </a:rPr>
              <a:t>&gt;&gt; </a:t>
            </a:r>
            <a:r>
              <a:rPr lang="en-US" b="0" i="0" u="none" strike="noStrike" dirty="0" err="1">
                <a:solidFill>
                  <a:srgbClr val="0073B9"/>
                </a:solidFill>
                <a:effectLst/>
                <a:latin typeface="Slabo 27px" panose="02060503030505020404" pitchFamily="18" charset="0"/>
                <a:hlinkClick r:id="rId7"/>
              </a:rPr>
              <a:t>Honkajoen</a:t>
            </a:r>
            <a:r>
              <a:rPr lang="en-US" b="0" i="0" u="none" strike="noStrike" dirty="0">
                <a:solidFill>
                  <a:srgbClr val="0073B9"/>
                </a:solidFill>
                <a:effectLst/>
                <a:latin typeface="Slabo 27px" panose="02060503030505020404" pitchFamily="18" charset="0"/>
                <a:hlinkClick r:id="rId7"/>
              </a:rPr>
              <a:t> </a:t>
            </a:r>
            <a:r>
              <a:rPr lang="en-US" b="0" i="0" u="none" strike="noStrike" dirty="0" err="1">
                <a:solidFill>
                  <a:srgbClr val="0073B9"/>
                </a:solidFill>
                <a:effectLst/>
                <a:latin typeface="Slabo 27px" panose="02060503030505020404" pitchFamily="18" charset="0"/>
                <a:hlinkClick r:id="rId7"/>
              </a:rPr>
              <a:t>lukio</a:t>
            </a:r>
            <a:br>
              <a:rPr lang="en-US" dirty="0"/>
            </a:br>
            <a:r>
              <a:rPr lang="en-US" b="0" i="0" dirty="0">
                <a:solidFill>
                  <a:srgbClr val="020202"/>
                </a:solidFill>
                <a:effectLst/>
                <a:latin typeface="Slabo 27px" panose="02060503030505020404" pitchFamily="18" charset="0"/>
              </a:rPr>
              <a:t>&gt;&gt; </a:t>
            </a:r>
            <a:r>
              <a:rPr lang="en-US" b="0" i="0" u="none" strike="noStrike" dirty="0" err="1">
                <a:solidFill>
                  <a:srgbClr val="0073B9"/>
                </a:solidFill>
                <a:effectLst/>
                <a:latin typeface="Slabo 27px" panose="02060503030505020404" pitchFamily="18" charset="0"/>
                <a:hlinkClick r:id="rId8"/>
              </a:rPr>
              <a:t>Kankaanpään</a:t>
            </a:r>
            <a:r>
              <a:rPr lang="en-US" b="0" i="0" u="none" strike="noStrike" dirty="0">
                <a:solidFill>
                  <a:srgbClr val="0073B9"/>
                </a:solidFill>
                <a:effectLst/>
                <a:latin typeface="Slabo 27px" panose="02060503030505020404" pitchFamily="18" charset="0"/>
                <a:hlinkClick r:id="rId8"/>
              </a:rPr>
              <a:t> </a:t>
            </a:r>
            <a:r>
              <a:rPr lang="en-US" b="0" i="0" u="none" strike="noStrike" dirty="0" err="1">
                <a:solidFill>
                  <a:srgbClr val="0073B9"/>
                </a:solidFill>
                <a:effectLst/>
                <a:latin typeface="Slabo 27px" panose="02060503030505020404" pitchFamily="18" charset="0"/>
                <a:hlinkClick r:id="rId8"/>
              </a:rPr>
              <a:t>yhteislyseo</a:t>
            </a:r>
            <a:br>
              <a:rPr lang="en-US" dirty="0"/>
            </a:br>
            <a:r>
              <a:rPr lang="en-US" b="0" i="0" dirty="0">
                <a:solidFill>
                  <a:srgbClr val="020202"/>
                </a:solidFill>
                <a:effectLst/>
                <a:latin typeface="Slabo 27px" panose="02060503030505020404" pitchFamily="18" charset="0"/>
              </a:rPr>
              <a:t>&gt;&gt; </a:t>
            </a:r>
            <a:r>
              <a:rPr lang="en-US" b="0" i="0" u="none" strike="noStrike" dirty="0" err="1">
                <a:solidFill>
                  <a:srgbClr val="0073B9"/>
                </a:solidFill>
                <a:effectLst/>
                <a:latin typeface="Slabo 27px" panose="02060503030505020404" pitchFamily="18" charset="0"/>
                <a:hlinkClick r:id="rId9"/>
              </a:rPr>
              <a:t>Kokemäen</a:t>
            </a:r>
            <a:r>
              <a:rPr lang="en-US" b="0" i="0" u="none" strike="noStrike" dirty="0">
                <a:solidFill>
                  <a:srgbClr val="0073B9"/>
                </a:solidFill>
                <a:effectLst/>
                <a:latin typeface="Slabo 27px" panose="02060503030505020404" pitchFamily="18" charset="0"/>
                <a:hlinkClick r:id="rId9"/>
              </a:rPr>
              <a:t> </a:t>
            </a:r>
            <a:r>
              <a:rPr lang="en-US" b="0" i="0" u="none" strike="noStrike" dirty="0" err="1">
                <a:solidFill>
                  <a:srgbClr val="0073B9"/>
                </a:solidFill>
                <a:effectLst/>
                <a:latin typeface="Slabo 27px" panose="02060503030505020404" pitchFamily="18" charset="0"/>
                <a:hlinkClick r:id="rId9"/>
              </a:rPr>
              <a:t>lukio</a:t>
            </a:r>
            <a:br>
              <a:rPr lang="en-US" dirty="0"/>
            </a:br>
            <a:r>
              <a:rPr lang="en-US" b="0" i="0" dirty="0">
                <a:solidFill>
                  <a:srgbClr val="020202"/>
                </a:solidFill>
                <a:effectLst/>
                <a:latin typeface="Slabo 27px" panose="02060503030505020404" pitchFamily="18" charset="0"/>
              </a:rPr>
              <a:t>&gt;&gt; </a:t>
            </a:r>
            <a:r>
              <a:rPr lang="en-US" b="0" i="0" u="none" strike="noStrike" dirty="0" err="1">
                <a:solidFill>
                  <a:srgbClr val="0073B9"/>
                </a:solidFill>
                <a:effectLst/>
                <a:latin typeface="Slabo 27px" panose="02060503030505020404" pitchFamily="18" charset="0"/>
                <a:hlinkClick r:id="rId10"/>
              </a:rPr>
              <a:t>Lauttakylän</a:t>
            </a:r>
            <a:r>
              <a:rPr lang="en-US" b="0" i="0" u="none" strike="noStrike" dirty="0">
                <a:solidFill>
                  <a:srgbClr val="0073B9"/>
                </a:solidFill>
                <a:effectLst/>
                <a:latin typeface="Slabo 27px" panose="02060503030505020404" pitchFamily="18" charset="0"/>
                <a:hlinkClick r:id="rId10"/>
              </a:rPr>
              <a:t> </a:t>
            </a:r>
            <a:r>
              <a:rPr lang="en-US" b="0" i="0" u="none" strike="noStrike" dirty="0" err="1">
                <a:solidFill>
                  <a:srgbClr val="0073B9"/>
                </a:solidFill>
                <a:effectLst/>
                <a:latin typeface="Slabo 27px" panose="02060503030505020404" pitchFamily="18" charset="0"/>
                <a:hlinkClick r:id="rId10"/>
              </a:rPr>
              <a:t>lukio</a:t>
            </a:r>
            <a:r>
              <a:rPr lang="en-US" b="0" i="0" u="none" strike="noStrike" dirty="0">
                <a:solidFill>
                  <a:srgbClr val="0073B9"/>
                </a:solidFill>
                <a:effectLst/>
                <a:latin typeface="Slabo 27px" panose="02060503030505020404" pitchFamily="18" charset="0"/>
                <a:hlinkClick r:id="rId10"/>
              </a:rPr>
              <a:t>, </a:t>
            </a:r>
            <a:r>
              <a:rPr lang="en-US" b="0" i="0" u="none" strike="noStrike" dirty="0" err="1">
                <a:solidFill>
                  <a:srgbClr val="0073B9"/>
                </a:solidFill>
                <a:effectLst/>
                <a:latin typeface="Slabo 27px" panose="02060503030505020404" pitchFamily="18" charset="0"/>
                <a:hlinkClick r:id="rId10"/>
              </a:rPr>
              <a:t>Huittinen</a:t>
            </a:r>
            <a:br>
              <a:rPr lang="en-US" dirty="0"/>
            </a:br>
            <a:r>
              <a:rPr lang="en-US" b="0" i="0" dirty="0">
                <a:solidFill>
                  <a:srgbClr val="020202"/>
                </a:solidFill>
                <a:effectLst/>
                <a:latin typeface="Slabo 27px" panose="02060503030505020404" pitchFamily="18" charset="0"/>
              </a:rPr>
              <a:t>&gt;&gt; </a:t>
            </a:r>
            <a:r>
              <a:rPr lang="en-US" b="0" i="0" u="none" strike="noStrike" dirty="0" err="1">
                <a:solidFill>
                  <a:srgbClr val="0073B9"/>
                </a:solidFill>
                <a:effectLst/>
                <a:latin typeface="Slabo 27px" panose="02060503030505020404" pitchFamily="18" charset="0"/>
                <a:hlinkClick r:id="rId11"/>
              </a:rPr>
              <a:t>Merikarvian</a:t>
            </a:r>
            <a:r>
              <a:rPr lang="en-US" b="0" i="0" u="none" strike="noStrike" dirty="0">
                <a:solidFill>
                  <a:srgbClr val="0073B9"/>
                </a:solidFill>
                <a:effectLst/>
                <a:latin typeface="Slabo 27px" panose="02060503030505020404" pitchFamily="18" charset="0"/>
                <a:hlinkClick r:id="rId11"/>
              </a:rPr>
              <a:t> </a:t>
            </a:r>
            <a:r>
              <a:rPr lang="en-US" b="0" i="0" u="none" strike="noStrike" dirty="0" err="1">
                <a:solidFill>
                  <a:srgbClr val="0073B9"/>
                </a:solidFill>
                <a:effectLst/>
                <a:latin typeface="Slabo 27px" panose="02060503030505020404" pitchFamily="18" charset="0"/>
                <a:hlinkClick r:id="rId11"/>
              </a:rPr>
              <a:t>lukio</a:t>
            </a:r>
            <a:br>
              <a:rPr lang="en-US" dirty="0"/>
            </a:br>
            <a:r>
              <a:rPr lang="en-US" b="0" i="0" dirty="0">
                <a:solidFill>
                  <a:srgbClr val="020202"/>
                </a:solidFill>
                <a:effectLst/>
                <a:latin typeface="Slabo 27px" panose="02060503030505020404" pitchFamily="18" charset="0"/>
              </a:rPr>
              <a:t>&gt;&gt; </a:t>
            </a:r>
            <a:r>
              <a:rPr lang="en-US" b="0" i="0" u="none" strike="noStrike" dirty="0" err="1">
                <a:solidFill>
                  <a:srgbClr val="0073B9"/>
                </a:solidFill>
                <a:effectLst/>
                <a:latin typeface="Slabo 27px" panose="02060503030505020404" pitchFamily="18" charset="0"/>
                <a:hlinkClick r:id="rId12"/>
              </a:rPr>
              <a:t>Nakkilan</a:t>
            </a:r>
            <a:r>
              <a:rPr lang="en-US" b="0" i="0" u="none" strike="noStrike" dirty="0">
                <a:solidFill>
                  <a:srgbClr val="0073B9"/>
                </a:solidFill>
                <a:effectLst/>
                <a:latin typeface="Slabo 27px" panose="02060503030505020404" pitchFamily="18" charset="0"/>
                <a:hlinkClick r:id="rId12"/>
              </a:rPr>
              <a:t> </a:t>
            </a:r>
            <a:r>
              <a:rPr lang="en-US" b="0" i="0" u="none" strike="noStrike" dirty="0" err="1">
                <a:solidFill>
                  <a:srgbClr val="0073B9"/>
                </a:solidFill>
                <a:effectLst/>
                <a:latin typeface="Slabo 27px" panose="02060503030505020404" pitchFamily="18" charset="0"/>
                <a:hlinkClick r:id="rId12"/>
              </a:rPr>
              <a:t>lukio</a:t>
            </a:r>
            <a:br>
              <a:rPr lang="en-US" dirty="0"/>
            </a:br>
            <a:r>
              <a:rPr lang="en-US" b="0" i="0" dirty="0">
                <a:solidFill>
                  <a:srgbClr val="020202"/>
                </a:solidFill>
                <a:effectLst/>
                <a:latin typeface="Slabo 27px" panose="02060503030505020404" pitchFamily="18" charset="0"/>
              </a:rPr>
              <a:t>&gt;&gt; </a:t>
            </a:r>
            <a:r>
              <a:rPr lang="en-US" b="0" i="0" u="none" strike="noStrike" dirty="0" err="1">
                <a:solidFill>
                  <a:srgbClr val="0073B9"/>
                </a:solidFill>
                <a:effectLst/>
                <a:latin typeface="Slabo 27px" panose="02060503030505020404" pitchFamily="18" charset="0"/>
                <a:hlinkClick r:id="rId13"/>
              </a:rPr>
              <a:t>Pomarkun</a:t>
            </a:r>
            <a:r>
              <a:rPr lang="en-US" b="0" i="0" u="none" strike="noStrike" dirty="0">
                <a:solidFill>
                  <a:srgbClr val="0073B9"/>
                </a:solidFill>
                <a:effectLst/>
                <a:latin typeface="Slabo 27px" panose="02060503030505020404" pitchFamily="18" charset="0"/>
                <a:hlinkClick r:id="rId13"/>
              </a:rPr>
              <a:t> </a:t>
            </a:r>
            <a:r>
              <a:rPr lang="en-US" b="0" i="0" u="none" strike="noStrike" dirty="0" err="1">
                <a:solidFill>
                  <a:srgbClr val="0073B9"/>
                </a:solidFill>
                <a:effectLst/>
                <a:latin typeface="Slabo 27px" panose="02060503030505020404" pitchFamily="18" charset="0"/>
                <a:hlinkClick r:id="rId13"/>
              </a:rPr>
              <a:t>lukio</a:t>
            </a:r>
            <a:br>
              <a:rPr lang="en-US" dirty="0"/>
            </a:br>
            <a:r>
              <a:rPr lang="en-US" b="0" i="0" dirty="0">
                <a:solidFill>
                  <a:srgbClr val="020202"/>
                </a:solidFill>
                <a:effectLst/>
                <a:latin typeface="Slabo 27px" panose="02060503030505020404" pitchFamily="18" charset="0"/>
              </a:rPr>
              <a:t>&gt;&gt; </a:t>
            </a:r>
            <a:r>
              <a:rPr lang="en-US" b="0" i="0" u="none" strike="noStrike" dirty="0">
                <a:solidFill>
                  <a:srgbClr val="0073B9"/>
                </a:solidFill>
                <a:effectLst/>
                <a:latin typeface="Slabo 27px" panose="02060503030505020404" pitchFamily="18" charset="0"/>
                <a:hlinkClick r:id="rId14"/>
              </a:rPr>
              <a:t>Porin </a:t>
            </a:r>
            <a:r>
              <a:rPr lang="en-US" b="0" i="0" u="none" strike="noStrike" dirty="0" err="1">
                <a:solidFill>
                  <a:srgbClr val="0073B9"/>
                </a:solidFill>
                <a:effectLst/>
                <a:latin typeface="Slabo 27px" panose="02060503030505020404" pitchFamily="18" charset="0"/>
                <a:hlinkClick r:id="rId14"/>
              </a:rPr>
              <a:t>aikuislukio</a:t>
            </a:r>
            <a:br>
              <a:rPr lang="en-US" dirty="0"/>
            </a:br>
            <a:r>
              <a:rPr lang="en-US" b="0" i="0" dirty="0">
                <a:solidFill>
                  <a:srgbClr val="020202"/>
                </a:solidFill>
                <a:effectLst/>
                <a:latin typeface="Slabo 27px" panose="02060503030505020404" pitchFamily="18" charset="0"/>
              </a:rPr>
              <a:t>&gt;&gt; </a:t>
            </a:r>
            <a:r>
              <a:rPr lang="en-US" b="0" i="0" u="none" strike="noStrike" dirty="0">
                <a:solidFill>
                  <a:srgbClr val="0073B9"/>
                </a:solidFill>
                <a:effectLst/>
                <a:latin typeface="Slabo 27px" panose="02060503030505020404" pitchFamily="18" charset="0"/>
                <a:hlinkClick r:id="rId15"/>
              </a:rPr>
              <a:t>Porin </a:t>
            </a:r>
            <a:r>
              <a:rPr lang="en-US" b="0" i="0" u="none" strike="noStrike" dirty="0" err="1">
                <a:solidFill>
                  <a:srgbClr val="0073B9"/>
                </a:solidFill>
                <a:effectLst/>
                <a:latin typeface="Slabo 27px" panose="02060503030505020404" pitchFamily="18" charset="0"/>
                <a:hlinkClick r:id="rId15"/>
              </a:rPr>
              <a:t>lyseon</a:t>
            </a:r>
            <a:r>
              <a:rPr lang="en-US" b="0" i="0" u="none" strike="noStrike" dirty="0">
                <a:solidFill>
                  <a:srgbClr val="0073B9"/>
                </a:solidFill>
                <a:effectLst/>
                <a:latin typeface="Slabo 27px" panose="02060503030505020404" pitchFamily="18" charset="0"/>
                <a:hlinkClick r:id="rId15"/>
              </a:rPr>
              <a:t> </a:t>
            </a:r>
            <a:r>
              <a:rPr lang="en-US" b="0" i="0" u="none" strike="noStrike" dirty="0" err="1">
                <a:solidFill>
                  <a:srgbClr val="0073B9"/>
                </a:solidFill>
                <a:effectLst/>
                <a:latin typeface="Slabo 27px" panose="02060503030505020404" pitchFamily="18" charset="0"/>
                <a:hlinkClick r:id="rId15"/>
              </a:rPr>
              <a:t>lukio</a:t>
            </a:r>
            <a:br>
              <a:rPr lang="en-US" dirty="0"/>
            </a:br>
            <a:r>
              <a:rPr lang="en-US" b="0" i="0" dirty="0">
                <a:solidFill>
                  <a:srgbClr val="020202"/>
                </a:solidFill>
                <a:effectLst/>
                <a:latin typeface="Slabo 27px" panose="02060503030505020404" pitchFamily="18" charset="0"/>
              </a:rPr>
              <a:t>&gt;&gt; </a:t>
            </a:r>
            <a:r>
              <a:rPr lang="en-US" b="0" i="0" u="none" strike="noStrike" dirty="0">
                <a:solidFill>
                  <a:srgbClr val="0073B9"/>
                </a:solidFill>
                <a:effectLst/>
                <a:latin typeface="Slabo 27px" panose="02060503030505020404" pitchFamily="18" charset="0"/>
                <a:hlinkClick r:id="rId16"/>
              </a:rPr>
              <a:t>Porin </a:t>
            </a:r>
            <a:r>
              <a:rPr lang="en-US" b="0" i="0" u="none" strike="noStrike" dirty="0" err="1">
                <a:solidFill>
                  <a:srgbClr val="0073B9"/>
                </a:solidFill>
                <a:effectLst/>
                <a:latin typeface="Slabo 27px" panose="02060503030505020404" pitchFamily="18" charset="0"/>
                <a:hlinkClick r:id="rId16"/>
              </a:rPr>
              <a:t>suomalaisen</a:t>
            </a:r>
            <a:r>
              <a:rPr lang="en-US" b="0" i="0" u="none" strike="noStrike" dirty="0">
                <a:solidFill>
                  <a:srgbClr val="0073B9"/>
                </a:solidFill>
                <a:effectLst/>
                <a:latin typeface="Slabo 27px" panose="02060503030505020404" pitchFamily="18" charset="0"/>
                <a:hlinkClick r:id="rId16"/>
              </a:rPr>
              <a:t> </a:t>
            </a:r>
            <a:r>
              <a:rPr lang="en-US" b="0" i="0" u="none" strike="noStrike" dirty="0" err="1">
                <a:solidFill>
                  <a:srgbClr val="0073B9"/>
                </a:solidFill>
                <a:effectLst/>
                <a:latin typeface="Slabo 27px" panose="02060503030505020404" pitchFamily="18" charset="0"/>
                <a:hlinkClick r:id="rId16"/>
              </a:rPr>
              <a:t>yhteislyseon</a:t>
            </a:r>
            <a:r>
              <a:rPr lang="en-US" b="0" i="0" u="none" strike="noStrike" dirty="0">
                <a:solidFill>
                  <a:srgbClr val="0073B9"/>
                </a:solidFill>
                <a:effectLst/>
                <a:latin typeface="Slabo 27px" panose="02060503030505020404" pitchFamily="18" charset="0"/>
                <a:hlinkClick r:id="rId16"/>
              </a:rPr>
              <a:t> </a:t>
            </a:r>
            <a:r>
              <a:rPr lang="en-US" b="0" i="0" u="none" strike="noStrike" dirty="0" err="1">
                <a:solidFill>
                  <a:srgbClr val="0073B9"/>
                </a:solidFill>
                <a:effectLst/>
                <a:latin typeface="Slabo 27px" panose="02060503030505020404" pitchFamily="18" charset="0"/>
                <a:hlinkClick r:id="rId16"/>
              </a:rPr>
              <a:t>lukio</a:t>
            </a:r>
            <a:br>
              <a:rPr lang="en-US" dirty="0"/>
            </a:br>
            <a:r>
              <a:rPr lang="en-US" b="0" i="0" dirty="0">
                <a:solidFill>
                  <a:srgbClr val="020202"/>
                </a:solidFill>
                <a:effectLst/>
                <a:latin typeface="Slabo 27px" panose="02060503030505020404" pitchFamily="18" charset="0"/>
              </a:rPr>
              <a:t>&gt;&gt; </a:t>
            </a:r>
            <a:r>
              <a:rPr lang="en-US" b="0" i="0" u="none" strike="noStrike" dirty="0" err="1">
                <a:solidFill>
                  <a:srgbClr val="0073B9"/>
                </a:solidFill>
                <a:effectLst/>
                <a:latin typeface="Slabo 27px" panose="02060503030505020404" pitchFamily="18" charset="0"/>
                <a:hlinkClick r:id="rId17"/>
              </a:rPr>
              <a:t>Rauman</a:t>
            </a:r>
            <a:r>
              <a:rPr lang="en-US" b="0" i="0" u="none" strike="noStrike" dirty="0">
                <a:solidFill>
                  <a:srgbClr val="0073B9"/>
                </a:solidFill>
                <a:effectLst/>
                <a:latin typeface="Slabo 27px" panose="02060503030505020404" pitchFamily="18" charset="0"/>
                <a:hlinkClick r:id="rId17"/>
              </a:rPr>
              <a:t> </a:t>
            </a:r>
            <a:r>
              <a:rPr lang="en-US" b="0" i="0" u="none" strike="noStrike" dirty="0" err="1">
                <a:solidFill>
                  <a:srgbClr val="0073B9"/>
                </a:solidFill>
                <a:effectLst/>
                <a:latin typeface="Slabo 27px" panose="02060503030505020404" pitchFamily="18" charset="0"/>
                <a:hlinkClick r:id="rId17"/>
              </a:rPr>
              <a:t>lukio</a:t>
            </a:r>
            <a:br>
              <a:rPr lang="en-US" dirty="0"/>
            </a:br>
            <a:r>
              <a:rPr lang="en-US" b="0" i="0" dirty="0">
                <a:solidFill>
                  <a:srgbClr val="020202"/>
                </a:solidFill>
                <a:effectLst/>
                <a:latin typeface="Slabo 27px" panose="02060503030505020404" pitchFamily="18" charset="0"/>
              </a:rPr>
              <a:t>&gt;&gt; </a:t>
            </a:r>
            <a:r>
              <a:rPr lang="en-US" b="0" i="0" u="none" strike="noStrike" dirty="0" err="1">
                <a:solidFill>
                  <a:srgbClr val="0073B9"/>
                </a:solidFill>
                <a:effectLst/>
                <a:latin typeface="Slabo 27px" panose="02060503030505020404" pitchFamily="18" charset="0"/>
                <a:hlinkClick r:id="rId18"/>
              </a:rPr>
              <a:t>Säkylän</a:t>
            </a:r>
            <a:r>
              <a:rPr lang="en-US" b="0" i="0" u="none" strike="noStrike" dirty="0">
                <a:solidFill>
                  <a:srgbClr val="0073B9"/>
                </a:solidFill>
                <a:effectLst/>
                <a:latin typeface="Slabo 27px" panose="02060503030505020404" pitchFamily="18" charset="0"/>
                <a:hlinkClick r:id="rId18"/>
              </a:rPr>
              <a:t> </a:t>
            </a:r>
            <a:r>
              <a:rPr lang="en-US" b="0" i="0" u="none" strike="noStrike" dirty="0" err="1">
                <a:solidFill>
                  <a:srgbClr val="0073B9"/>
                </a:solidFill>
                <a:effectLst/>
                <a:latin typeface="Slabo 27px" panose="02060503030505020404" pitchFamily="18" charset="0"/>
                <a:hlinkClick r:id="rId18"/>
              </a:rPr>
              <a:t>seudun</a:t>
            </a:r>
            <a:r>
              <a:rPr lang="en-US" b="0" i="0" u="none" strike="noStrike" dirty="0">
                <a:solidFill>
                  <a:srgbClr val="0073B9"/>
                </a:solidFill>
                <a:effectLst/>
                <a:latin typeface="Slabo 27px" panose="02060503030505020404" pitchFamily="18" charset="0"/>
                <a:hlinkClick r:id="rId18"/>
              </a:rPr>
              <a:t> </a:t>
            </a:r>
            <a:r>
              <a:rPr lang="en-US" b="0" i="0" u="none" strike="noStrike" dirty="0" err="1">
                <a:solidFill>
                  <a:srgbClr val="0073B9"/>
                </a:solidFill>
                <a:effectLst/>
                <a:latin typeface="Slabo 27px" panose="02060503030505020404" pitchFamily="18" charset="0"/>
                <a:hlinkClick r:id="rId18"/>
              </a:rPr>
              <a:t>lukio</a:t>
            </a:r>
            <a:br>
              <a:rPr lang="en-US" dirty="0"/>
            </a:br>
            <a:r>
              <a:rPr lang="en-US" b="0" i="0" dirty="0">
                <a:solidFill>
                  <a:srgbClr val="020202"/>
                </a:solidFill>
                <a:effectLst/>
                <a:latin typeface="Slabo 27px" panose="02060503030505020404" pitchFamily="18" charset="0"/>
              </a:rPr>
              <a:t>&gt;&gt; </a:t>
            </a:r>
            <a:r>
              <a:rPr lang="en-US" b="0" i="0" u="none" strike="noStrike" dirty="0" err="1">
                <a:solidFill>
                  <a:srgbClr val="0073B9"/>
                </a:solidFill>
                <a:effectLst/>
                <a:latin typeface="Slabo 27px" panose="02060503030505020404" pitchFamily="18" charset="0"/>
                <a:hlinkClick r:id="rId19"/>
              </a:rPr>
              <a:t>Ulvilan</a:t>
            </a:r>
            <a:r>
              <a:rPr lang="en-US" b="0" i="0" u="none" strike="noStrike" dirty="0">
                <a:solidFill>
                  <a:srgbClr val="0073B9"/>
                </a:solidFill>
                <a:effectLst/>
                <a:latin typeface="Slabo 27px" panose="02060503030505020404" pitchFamily="18" charset="0"/>
                <a:hlinkClick r:id="rId19"/>
              </a:rPr>
              <a:t> </a:t>
            </a:r>
            <a:r>
              <a:rPr lang="en-US" b="0" i="0" u="none" strike="noStrike" dirty="0" err="1">
                <a:solidFill>
                  <a:srgbClr val="0073B9"/>
                </a:solidFill>
                <a:effectLst/>
                <a:latin typeface="Slabo 27px" panose="02060503030505020404" pitchFamily="18" charset="0"/>
                <a:hlinkClick r:id="rId19"/>
              </a:rPr>
              <a:t>lukio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1D07D1-0216-485D-BC47-748D3189996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7692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1D07D1-0216-485D-BC47-748D3189996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54068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https://sataedu.fi/sataedu/</a:t>
            </a:r>
          </a:p>
          <a:p>
            <a:r>
              <a:rPr lang="en-US" dirty="0"/>
              <a:t>https://www.winnova.fi/winnova/esittely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1D07D1-0216-485D-BC47-748D3189996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4044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Huittisten</a:t>
            </a:r>
            <a:r>
              <a:rPr lang="en-US" dirty="0"/>
              <a:t> </a:t>
            </a:r>
            <a:r>
              <a:rPr lang="en-US" dirty="0" err="1"/>
              <a:t>ammatti</a:t>
            </a:r>
            <a:r>
              <a:rPr lang="en-US" dirty="0"/>
              <a:t>- ja </a:t>
            </a:r>
            <a:r>
              <a:rPr lang="en-US" dirty="0" err="1"/>
              <a:t>yrittäjäopisto</a:t>
            </a:r>
            <a:r>
              <a:rPr lang="en-US" dirty="0"/>
              <a:t>:</a:t>
            </a:r>
          </a:p>
          <a:p>
            <a:r>
              <a:rPr lang="en-US" dirty="0"/>
              <a:t>https://sasky.fi/oppilaitokset/huittisten-ammatti-ja-yrittajaopisto/</a:t>
            </a:r>
          </a:p>
          <a:p>
            <a:endParaRPr lang="en-US" dirty="0"/>
          </a:p>
          <a:p>
            <a:r>
              <a:rPr lang="en-US" dirty="0" err="1"/>
              <a:t>Kankaanpään</a:t>
            </a:r>
            <a:r>
              <a:rPr lang="en-US" dirty="0"/>
              <a:t> </a:t>
            </a:r>
            <a:r>
              <a:rPr lang="en-US" dirty="0" err="1"/>
              <a:t>opisto</a:t>
            </a:r>
            <a:r>
              <a:rPr lang="en-US" dirty="0"/>
              <a:t>:</a:t>
            </a:r>
          </a:p>
          <a:p>
            <a:r>
              <a:rPr lang="en-US" dirty="0"/>
              <a:t>https://www.kankaanpaanopisto.fi/</a:t>
            </a:r>
          </a:p>
          <a:p>
            <a:endParaRPr lang="en-US" dirty="0"/>
          </a:p>
          <a:p>
            <a:r>
              <a:rPr lang="en-US" dirty="0" err="1"/>
              <a:t>Palmgren</a:t>
            </a:r>
            <a:r>
              <a:rPr lang="en-US" dirty="0"/>
              <a:t>:</a:t>
            </a:r>
          </a:p>
          <a:p>
            <a:r>
              <a:rPr lang="en-US" dirty="0"/>
              <a:t>https://www.pori.fi/palmgren-konservatorio/esittely</a:t>
            </a:r>
          </a:p>
          <a:p>
            <a:endParaRPr lang="en-US" dirty="0"/>
          </a:p>
          <a:p>
            <a:r>
              <a:rPr lang="en-US" dirty="0" err="1"/>
              <a:t>Suomen</a:t>
            </a:r>
            <a:r>
              <a:rPr lang="en-US" dirty="0"/>
              <a:t> </a:t>
            </a:r>
            <a:r>
              <a:rPr lang="en-US" dirty="0" err="1"/>
              <a:t>Ilmailuopisto</a:t>
            </a:r>
            <a:r>
              <a:rPr lang="en-US" dirty="0"/>
              <a:t>: </a:t>
            </a:r>
          </a:p>
          <a:p>
            <a:r>
              <a:rPr lang="en-US" dirty="0"/>
              <a:t>http://www.finaa.fi/fi/koulutus/ammattilentajan-opinnot/ammattilentaja--atpl.html</a:t>
            </a:r>
          </a:p>
          <a:p>
            <a:r>
              <a:rPr lang="en-US" dirty="0"/>
              <a:t>http://www.finaa.fi/fi/koulutus/presentaatio-17-10--ja-23-10-2019.html</a:t>
            </a:r>
          </a:p>
          <a:p>
            <a:r>
              <a:rPr lang="en-US" dirty="0"/>
              <a:t>https://ls24.fi/uutiset/suomen-ilmailuopisto-jatkaa-toimintaansa-porissa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1D07D1-0216-485D-BC47-748D3189996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38684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http://www.satakunta.fi/nelja-korkeakoulua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1D07D1-0216-485D-BC47-748D3189996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8632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https://www.samk.fi/</a:t>
            </a:r>
          </a:p>
          <a:p>
            <a:r>
              <a:rPr lang="en-US" dirty="0"/>
              <a:t>https://www.samk.fi/tietoa-meista/#samklukuina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1D07D1-0216-485D-BC47-748D3189996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87331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37BAD2E8-DBD7-44E3-BEF0-AC68EFB028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5080" t="16246" b="34436"/>
          <a:stretch/>
        </p:blipFill>
        <p:spPr>
          <a:xfrm>
            <a:off x="0" y="0"/>
            <a:ext cx="10222386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6645308-3207-4F82-9B4F-42E5CDF7951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44611" y="3074732"/>
            <a:ext cx="9144000" cy="2387600"/>
          </a:xfrm>
        </p:spPr>
        <p:txBody>
          <a:bodyPr anchor="b">
            <a:normAutofit/>
          </a:bodyPr>
          <a:lstStyle>
            <a:lvl1pPr algn="l">
              <a:defRPr sz="7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5137F50-9B05-4578-BD95-761CCEEEAC5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44611" y="5748640"/>
            <a:ext cx="9144000" cy="374777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err="1"/>
              <a:t>Satakunta</a:t>
            </a:r>
            <a:endParaRPr lang="en-US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44830E9-5565-4B77-A6A5-573A79B9A964}"/>
              </a:ext>
            </a:extLst>
          </p:cNvPr>
          <p:cNvCxnSpPr/>
          <p:nvPr userDrawn="1"/>
        </p:nvCxnSpPr>
        <p:spPr>
          <a:xfrm>
            <a:off x="759941" y="5535827"/>
            <a:ext cx="1299519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658191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42E8AC-4A8A-4FAB-9968-430937642E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F8D5CD6-31F8-4146-9857-ABF5A8B2D6B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100E785-BF07-4CF2-A69F-574AF75264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0B77A9-CC46-4086-B1DF-D2D6DCA5CF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3DBC4-DDCB-4FF2-B238-9E72EBF90A21}" type="datetimeFigureOut">
              <a:rPr lang="en-US" smtClean="0"/>
              <a:t>11/24/2020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341D053-50F4-4412-83AA-D768AB7634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EE943C6-DB25-4F39-8301-EB89642B81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C26EC-D5F3-4FBA-B54D-EB8FBCBA5F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41562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CE9813-4665-40B6-ABCA-74DF828FD6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71D50C8-5C71-4248-B577-D2A3694839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1C35B1-2672-4E3C-91B1-E05ACE8EB6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3DBC4-DDCB-4FF2-B238-9E72EBF90A21}" type="datetimeFigureOut">
              <a:rPr lang="en-US" smtClean="0"/>
              <a:t>11/24/2020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BA74F2-F914-4A8E-9E80-E7E62D9AE1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366341-C6F2-44E7-B07C-93CDC5B656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C26EC-D5F3-4FBA-B54D-EB8FBCBA5F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46253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503678C-08CC-45B0-B69B-87D49E75753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7E56E8-2533-4B9E-B117-97CD77560C5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DC2970-F60C-4B68-9D95-E7D05C67E1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3DBC4-DDCB-4FF2-B238-9E72EBF90A21}" type="datetimeFigureOut">
              <a:rPr lang="en-US" smtClean="0"/>
              <a:t>11/24/2020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63D762-82DE-419D-B1F6-24161EC998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0B7F2E-E4CF-4457-B454-5D2FFCFE83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C26EC-D5F3-4FBA-B54D-EB8FBCBA5F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51620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FD36854-55C7-439D-BDD2-8C7B9CA5F77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7864" t="48146" r="7995"/>
          <a:stretch/>
        </p:blipFill>
        <p:spPr>
          <a:xfrm>
            <a:off x="-3" y="0"/>
            <a:ext cx="12192003" cy="216217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05738DB-A02E-4CA1-BD62-49775766CD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" y="352425"/>
            <a:ext cx="12192003" cy="1360357"/>
          </a:xfrm>
        </p:spPr>
        <p:txBody>
          <a:bodyPr>
            <a:normAutofit/>
          </a:bodyPr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227886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5738DB-A02E-4CA1-BD62-49775766CD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BF017B-84C1-429F-906D-E9B42CE164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F9AABD-9DD5-4E60-8C67-A0093EA6F2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3DBC4-DDCB-4FF2-B238-9E72EBF90A21}" type="datetimeFigureOut">
              <a:rPr lang="en-US" smtClean="0"/>
              <a:t>11/24/2020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99FC19-9712-4BA6-BF62-0185689E63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74BBEE-FB93-4489-B428-51D85792F5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C26EC-D5F3-4FBA-B54D-EB8FBCBA5F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22701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93F1B4-12FC-4B5F-A91B-0F69723A36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DCF95F-75BA-4FF9-AE77-9C6900DE39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4AEDAB-252C-420E-B323-AEB255C847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3DBC4-DDCB-4FF2-B238-9E72EBF90A21}" type="datetimeFigureOut">
              <a:rPr lang="en-US" smtClean="0"/>
              <a:t>11/24/2020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C9470-E739-4733-987B-10DBBCDCC1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78EC64-CC5C-4A44-A92E-E51A558EB7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C26EC-D5F3-4FBA-B54D-EB8FBCBA5F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0800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CCDFC7-6FB1-45CB-824C-8822EECD74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80391A-6D06-4A10-BABC-B5864EEDFC6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A8E944E-1A7B-4B2A-A77C-4548C9D808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81F08C-F1E2-4B31-8619-4CB246052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3DBC4-DDCB-4FF2-B238-9E72EBF90A21}" type="datetimeFigureOut">
              <a:rPr lang="en-US" smtClean="0"/>
              <a:t>11/24/2020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398EF5-62ED-4075-A4FA-69CFC9584F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39CD0D-1E98-4ABD-B3A0-5D11C4DC24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C26EC-D5F3-4FBA-B54D-EB8FBCBA5F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2478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8FD773-2BE1-414C-81F7-70BE280307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9CD331-29EF-4D64-9BE0-FD22F33CE0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4E37FF7-2C02-4535-A679-7CEB91D5CE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9CF0BDD-C601-4711-BED1-AFAE846238D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8823D2F-25F3-4292-BA75-7CB010B104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56D1B9A-E19A-4825-9C0D-F3B1AF93CB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3DBC4-DDCB-4FF2-B238-9E72EBF90A21}" type="datetimeFigureOut">
              <a:rPr lang="en-US" smtClean="0"/>
              <a:t>11/24/2020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480E81D-F4C6-4C2A-874A-8D29A6BEE8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9899793-0967-4E8B-BCCE-1D5C7BD373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C26EC-D5F3-4FBA-B54D-EB8FBCBA5F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44512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EF4C59-4851-4452-9A8E-4CB46F89F1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00E5106-B22B-4D8F-AD41-B137EF2397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3DBC4-DDCB-4FF2-B238-9E72EBF90A21}" type="datetimeFigureOut">
              <a:rPr lang="en-US" smtClean="0"/>
              <a:t>11/24/2020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0130BFC-8501-4A55-B9D4-148EDDD623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F40EE1D-05A2-41E8-A8BE-C406DE239B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C26EC-D5F3-4FBA-B54D-EB8FBCBA5F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68676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72C0F20-A233-43A5-955C-5B8FB2F2F9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3DBC4-DDCB-4FF2-B238-9E72EBF90A21}" type="datetimeFigureOut">
              <a:rPr lang="en-US" smtClean="0"/>
              <a:t>11/24/2020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FAB94AC-6236-4950-9A45-D1793C5ABC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B28D94-D0A3-462D-9C64-50AF4CC9EA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C26EC-D5F3-4FBA-B54D-EB8FBCBA5F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19330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C54F68-EA4A-48A8-93CB-2763C3E2D4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1FF2B5-8EF6-48A7-B109-17796F721C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265820D-9F13-4E0C-A96C-687EA0D144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1EDE5D3-0CF9-4A8A-83A9-A3855B52C5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3DBC4-DDCB-4FF2-B238-9E72EBF90A21}" type="datetimeFigureOut">
              <a:rPr lang="en-US" smtClean="0"/>
              <a:t>11/24/2020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2261231-881E-471D-87C4-580743D446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8AC005-36B2-43C5-B4F3-91ED6B7850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C26EC-D5F3-4FBA-B54D-EB8FBCBA5F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69478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36B7CEA-1A3E-42B7-AAC5-7D1188C28C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1D1F77-B53A-442F-895E-833C58E53D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B32A11-8329-4223-9060-90F47A424C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73DBC4-DDCB-4FF2-B238-9E72EBF90A21}" type="datetimeFigureOut">
              <a:rPr lang="en-US" smtClean="0"/>
              <a:t>11/24/2020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C421E8-3A56-459A-864C-2E5C000109E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D0E16C-C224-444A-9E35-8B38A968B3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AC26EC-D5F3-4FBA-B54D-EB8FBCBA5F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46965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0.jpeg"/><Relationship Id="rId4" Type="http://schemas.openxmlformats.org/officeDocument/2006/relationships/image" Target="../media/image19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4" Type="http://schemas.openxmlformats.org/officeDocument/2006/relationships/chart" Target="../charts/char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3.png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6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8.jp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B7A7C4-EC89-4D59-BCD3-807BF4D017B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OSAAMINEN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831F885-FA08-40A7-BE17-8AAB4C61F0B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err="1"/>
              <a:t>Satakunta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23192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05C668-13E6-48CC-867D-B987519E26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165" y="688194"/>
            <a:ext cx="7263696" cy="2065255"/>
          </a:xfrm>
        </p:spPr>
        <p:txBody>
          <a:bodyPr>
            <a:normAutofit/>
          </a:bodyPr>
          <a:lstStyle/>
          <a:p>
            <a:r>
              <a:rPr lang="en-US" dirty="0" err="1"/>
              <a:t>Satakunnan</a:t>
            </a:r>
            <a:r>
              <a:rPr lang="en-US" dirty="0"/>
              <a:t> </a:t>
            </a:r>
            <a:r>
              <a:rPr lang="en-US" dirty="0" err="1"/>
              <a:t>ammattikorkeakoulu</a:t>
            </a:r>
            <a:r>
              <a:rPr lang="en-US" dirty="0"/>
              <a:t> SAMK</a:t>
            </a:r>
            <a:br>
              <a:rPr lang="en-US" dirty="0"/>
            </a:br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3C5D11D-5BCC-4A51-99F3-05FE4C4846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4164" y="2753449"/>
            <a:ext cx="5363875" cy="404981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i-FI" dirty="0"/>
              <a:t>SAMK on noin 6000 opiskelijan ja 400 työntekijän korkeakoulu. </a:t>
            </a:r>
            <a:br>
              <a:rPr lang="fi-FI" dirty="0"/>
            </a:br>
            <a:endParaRPr lang="fi-FI" dirty="0"/>
          </a:p>
          <a:p>
            <a:pPr marL="0" indent="0">
              <a:buNone/>
            </a:pPr>
            <a:r>
              <a:rPr lang="fi-FI" dirty="0" err="1"/>
              <a:t>SAMK:n</a:t>
            </a:r>
            <a:r>
              <a:rPr lang="fi-FI" dirty="0"/>
              <a:t> ammattikorkeakoulututkinnot:</a:t>
            </a:r>
          </a:p>
          <a:p>
            <a:pPr lvl="1"/>
            <a:r>
              <a:rPr lang="fi-FI" sz="1800" dirty="0"/>
              <a:t>Insinööri</a:t>
            </a:r>
          </a:p>
          <a:p>
            <a:pPr lvl="1"/>
            <a:r>
              <a:rPr lang="fi-FI" sz="1800" dirty="0"/>
              <a:t>Merikapteeni</a:t>
            </a:r>
          </a:p>
          <a:p>
            <a:pPr lvl="1"/>
            <a:r>
              <a:rPr lang="fi-FI" sz="1800" dirty="0"/>
              <a:t>Fysioterapeutti</a:t>
            </a:r>
          </a:p>
          <a:p>
            <a:pPr lvl="1"/>
            <a:r>
              <a:rPr lang="fi-FI" sz="1800" dirty="0"/>
              <a:t>Sairaanhoitaja</a:t>
            </a:r>
          </a:p>
          <a:p>
            <a:pPr marL="0" indent="0">
              <a:buNone/>
            </a:pPr>
            <a:br>
              <a:rPr lang="fi-FI" dirty="0"/>
            </a:br>
            <a:r>
              <a:rPr lang="fi-FI" dirty="0"/>
              <a:t>Lisäksi </a:t>
            </a:r>
            <a:r>
              <a:rPr lang="fi-FI" dirty="0" err="1"/>
              <a:t>SAMK:ssa</a:t>
            </a:r>
            <a:r>
              <a:rPr lang="fi-FI" dirty="0"/>
              <a:t> on lukuisia ylempiä ammattikorkeakoulututkintoja.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1F69201-5D9E-4509-B4F5-16F41F349744}"/>
              </a:ext>
            </a:extLst>
          </p:cNvPr>
          <p:cNvSpPr txBox="1"/>
          <p:nvPr/>
        </p:nvSpPr>
        <p:spPr>
          <a:xfrm>
            <a:off x="2912231" y="3921908"/>
            <a:ext cx="2503150" cy="128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Sosionomi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Restonomi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Tradenomi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Kuvataiteilija 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5EA3663-FFE0-41C2-964B-AA081760B83A}"/>
              </a:ext>
            </a:extLst>
          </p:cNvPr>
          <p:cNvCxnSpPr>
            <a:cxnSpLocks/>
          </p:cNvCxnSpPr>
          <p:nvPr/>
        </p:nvCxnSpPr>
        <p:spPr>
          <a:xfrm>
            <a:off x="695775" y="2230364"/>
            <a:ext cx="130175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oup 4">
            <a:extLst>
              <a:ext uri="{FF2B5EF4-FFF2-40B4-BE49-F238E27FC236}">
                <a16:creationId xmlns:a16="http://schemas.microsoft.com/office/drawing/2014/main" id="{9C2BEBB7-929C-408C-8B11-425E4B2D03E2}"/>
              </a:ext>
            </a:extLst>
          </p:cNvPr>
          <p:cNvGrpSpPr/>
          <p:nvPr/>
        </p:nvGrpSpPr>
        <p:grpSpPr>
          <a:xfrm>
            <a:off x="6344806" y="472600"/>
            <a:ext cx="5236397" cy="5912799"/>
            <a:chOff x="6548247" y="469696"/>
            <a:chExt cx="5236397" cy="5912799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8C552B27-7E87-463F-833D-C6DB94AFF0A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548248" y="2299944"/>
              <a:ext cx="1761252" cy="757075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880DB88C-E733-4A3A-8E23-B6F7EBA71F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454"/>
            <a:stretch/>
          </p:blipFill>
          <p:spPr>
            <a:xfrm>
              <a:off x="6548247" y="3313141"/>
              <a:ext cx="4858612" cy="3069354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5169035C-B26B-411B-BFE3-7DAF6F8A01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838" r="15616"/>
            <a:stretch/>
          </p:blipFill>
          <p:spPr>
            <a:xfrm>
              <a:off x="8567211" y="469696"/>
              <a:ext cx="3217433" cy="3521335"/>
            </a:xfrm>
            <a:prstGeom prst="rect">
              <a:avLst/>
            </a:prstGeom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89739087-9904-4465-8481-1C8E45F51D78}"/>
              </a:ext>
            </a:extLst>
          </p:cNvPr>
          <p:cNvSpPr txBox="1"/>
          <p:nvPr/>
        </p:nvSpPr>
        <p:spPr>
          <a:xfrm>
            <a:off x="10384176" y="3809087"/>
            <a:ext cx="126509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SAMK / Veera Korhonen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42015FA-6C5D-4AD8-972A-904C42A80B44}"/>
              </a:ext>
            </a:extLst>
          </p:cNvPr>
          <p:cNvSpPr txBox="1"/>
          <p:nvPr/>
        </p:nvSpPr>
        <p:spPr>
          <a:xfrm>
            <a:off x="9997200" y="6194669"/>
            <a:ext cx="126509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SAMK / Veera Korhonen</a:t>
            </a:r>
          </a:p>
        </p:txBody>
      </p:sp>
    </p:spTree>
    <p:extLst>
      <p:ext uri="{BB962C8B-B14F-4D97-AF65-F5344CB8AC3E}">
        <p14:creationId xmlns:p14="http://schemas.microsoft.com/office/powerpoint/2010/main" val="19200027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DEE5A61-A550-4B73-B80E-CB10EC312AE8}"/>
              </a:ext>
            </a:extLst>
          </p:cNvPr>
          <p:cNvSpPr/>
          <p:nvPr/>
        </p:nvSpPr>
        <p:spPr>
          <a:xfrm>
            <a:off x="678583" y="1596107"/>
            <a:ext cx="10822220" cy="470368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graphicFrame>
        <p:nvGraphicFramePr>
          <p:cNvPr id="22" name="Chart 21">
            <a:extLst>
              <a:ext uri="{FF2B5EF4-FFF2-40B4-BE49-F238E27FC236}">
                <a16:creationId xmlns:a16="http://schemas.microsoft.com/office/drawing/2014/main" id="{126A5CEA-C5FF-4560-95DB-3B21CE459773}"/>
              </a:ext>
            </a:extLst>
          </p:cNvPr>
          <p:cNvGraphicFramePr/>
          <p:nvPr/>
        </p:nvGraphicFramePr>
        <p:xfrm>
          <a:off x="575287" y="1848118"/>
          <a:ext cx="9062987" cy="13607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13" name="Group 12">
            <a:extLst>
              <a:ext uri="{FF2B5EF4-FFF2-40B4-BE49-F238E27FC236}">
                <a16:creationId xmlns:a16="http://schemas.microsoft.com/office/drawing/2014/main" id="{1DAEC9FA-30B4-49F8-AB5A-21D429897A72}"/>
              </a:ext>
            </a:extLst>
          </p:cNvPr>
          <p:cNvGrpSpPr/>
          <p:nvPr/>
        </p:nvGrpSpPr>
        <p:grpSpPr>
          <a:xfrm>
            <a:off x="7318178" y="1596107"/>
            <a:ext cx="4038601" cy="3208401"/>
            <a:chOff x="8153399" y="1903654"/>
            <a:chExt cx="4038601" cy="3208401"/>
          </a:xfrm>
        </p:grpSpPr>
        <p:graphicFrame>
          <p:nvGraphicFramePr>
            <p:cNvPr id="14" name="Chart 13">
              <a:extLst>
                <a:ext uri="{FF2B5EF4-FFF2-40B4-BE49-F238E27FC236}">
                  <a16:creationId xmlns:a16="http://schemas.microsoft.com/office/drawing/2014/main" id="{2AA8FAF5-97AC-4784-A0D6-E5F1FA0C58F1}"/>
                </a:ext>
              </a:extLst>
            </p:cNvPr>
            <p:cNvGraphicFramePr/>
            <p:nvPr/>
          </p:nvGraphicFramePr>
          <p:xfrm>
            <a:off x="8153399" y="1903654"/>
            <a:ext cx="4038601" cy="3208401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sp>
          <p:nvSpPr>
            <p:cNvPr id="17" name="Title 3">
              <a:extLst>
                <a:ext uri="{FF2B5EF4-FFF2-40B4-BE49-F238E27FC236}">
                  <a16:creationId xmlns:a16="http://schemas.microsoft.com/office/drawing/2014/main" id="{36EF5A5D-AA56-4DA1-8F8C-3B27AA85998A}"/>
                </a:ext>
              </a:extLst>
            </p:cNvPr>
            <p:cNvSpPr txBox="1">
              <a:spLocks/>
            </p:cNvSpPr>
            <p:nvPr/>
          </p:nvSpPr>
          <p:spPr>
            <a:xfrm>
              <a:off x="9269070" y="3008190"/>
              <a:ext cx="1807257" cy="910173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l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buNone/>
                <a:defRPr sz="72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aramond" panose="02020404030301010803"/>
                  <a:ea typeface="+mj-ea"/>
                  <a:cs typeface="+mj-cs"/>
                </a:rPr>
                <a:t>39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aramond" panose="02020404030301010803"/>
                  <a:ea typeface="+mj-ea"/>
                  <a:cs typeface="+mj-cs"/>
                </a:rPr>
                <a:t>koulutusta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j-ea"/>
                <a:cs typeface="+mj-cs"/>
              </a:endParaRPr>
            </a:p>
          </p:txBody>
        </p:sp>
      </p:grpSp>
      <p:sp>
        <p:nvSpPr>
          <p:cNvPr id="20" name="Title 1">
            <a:extLst>
              <a:ext uri="{FF2B5EF4-FFF2-40B4-BE49-F238E27FC236}">
                <a16:creationId xmlns:a16="http://schemas.microsoft.com/office/drawing/2014/main" id="{42CF84F5-4BF6-48C2-8097-B1D6054D324B}"/>
              </a:ext>
            </a:extLst>
          </p:cNvPr>
          <p:cNvSpPr txBox="1">
            <a:spLocks/>
          </p:cNvSpPr>
          <p:nvPr/>
        </p:nvSpPr>
        <p:spPr>
          <a:xfrm>
            <a:off x="575287" y="558209"/>
            <a:ext cx="5276747" cy="766925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j-ea"/>
                <a:cs typeface="+mj-cs"/>
              </a:rPr>
              <a:t>SAMK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j-ea"/>
                <a:cs typeface="+mj-cs"/>
              </a:rPr>
              <a:t>lukuina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j-ea"/>
              <a:cs typeface="+mj-cs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2F026D7-CBBC-4A2C-BEFE-CA9C1F31E87F}"/>
              </a:ext>
            </a:extLst>
          </p:cNvPr>
          <p:cNvCxnSpPr>
            <a:cxnSpLocks/>
          </p:cNvCxnSpPr>
          <p:nvPr/>
        </p:nvCxnSpPr>
        <p:spPr>
          <a:xfrm>
            <a:off x="678583" y="1285549"/>
            <a:ext cx="130175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Group 17">
            <a:extLst>
              <a:ext uri="{FF2B5EF4-FFF2-40B4-BE49-F238E27FC236}">
                <a16:creationId xmlns:a16="http://schemas.microsoft.com/office/drawing/2014/main" id="{BB58D1FA-0818-48F1-8208-D9C8ED050F2E}"/>
              </a:ext>
            </a:extLst>
          </p:cNvPr>
          <p:cNvGrpSpPr/>
          <p:nvPr/>
        </p:nvGrpSpPr>
        <p:grpSpPr>
          <a:xfrm>
            <a:off x="3847328" y="3300917"/>
            <a:ext cx="4140153" cy="2871219"/>
            <a:chOff x="825217" y="1793445"/>
            <a:chExt cx="4140153" cy="2871219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0F1EBF2C-CAF6-4A0D-9A90-63466BE7D61B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2061482" y="1812230"/>
              <a:ext cx="1703139" cy="1695624"/>
              <a:chOff x="4524433" y="4379873"/>
              <a:chExt cx="1054665" cy="1050012"/>
            </a:xfrm>
          </p:grpSpPr>
          <p:sp>
            <p:nvSpPr>
              <p:cNvPr id="25" name="Teardrop 24">
                <a:extLst>
                  <a:ext uri="{FF2B5EF4-FFF2-40B4-BE49-F238E27FC236}">
                    <a16:creationId xmlns:a16="http://schemas.microsoft.com/office/drawing/2014/main" id="{D33E76E4-DB1B-4CDC-B312-377532823F7C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8135854">
                <a:off x="4524433" y="4379873"/>
                <a:ext cx="1054665" cy="1050012"/>
              </a:xfrm>
              <a:prstGeom prst="teardrop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aramond" panose="02020404030301010803"/>
                  <a:ea typeface="+mn-ea"/>
                  <a:cs typeface="+mn-cs"/>
                </a:endParaRPr>
              </a:p>
            </p:txBody>
          </p:sp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7EAEF366-8129-4E96-8C3F-B3346F76B84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753508" y="4608835"/>
                <a:ext cx="596513" cy="59208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aramond" panose="02020404030301010803"/>
                  <a:ea typeface="+mn-ea"/>
                  <a:cs typeface="+mn-cs"/>
                </a:endParaRPr>
              </a:p>
            </p:txBody>
          </p:sp>
        </p:grpSp>
        <p:sp>
          <p:nvSpPr>
            <p:cNvPr id="23" name="Title 3">
              <a:extLst>
                <a:ext uri="{FF2B5EF4-FFF2-40B4-BE49-F238E27FC236}">
                  <a16:creationId xmlns:a16="http://schemas.microsoft.com/office/drawing/2014/main" id="{2C7F89AE-5D2B-40BB-ACF0-428709F445CF}"/>
                </a:ext>
              </a:extLst>
            </p:cNvPr>
            <p:cNvSpPr txBox="1">
              <a:spLocks/>
            </p:cNvSpPr>
            <p:nvPr/>
          </p:nvSpPr>
          <p:spPr>
            <a:xfrm>
              <a:off x="825217" y="1793445"/>
              <a:ext cx="4140153" cy="2871219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l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buNone/>
                <a:defRPr sz="72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aramond" panose="02020404030301010803"/>
                  <a:ea typeface="+mj-ea"/>
                  <a:cs typeface="+mj-cs"/>
                </a:rPr>
                <a:t>4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j-ea"/>
                <a:cs typeface="+mj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j-ea"/>
                <a:cs typeface="+mj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b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aramond" panose="02020404030301010803"/>
                  <a:ea typeface="+mj-ea"/>
                  <a:cs typeface="+mj-cs"/>
                </a:rPr>
              </a:br>
              <a:b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aramond" panose="02020404030301010803"/>
                  <a:ea typeface="+mj-ea"/>
                  <a:cs typeface="+mj-cs"/>
                </a:rPr>
              </a:b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aramond" panose="02020404030301010803"/>
                  <a:ea typeface="+mj-ea"/>
                  <a:cs typeface="+mj-cs"/>
                </a:rPr>
                <a:t>paikkakuntaa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aramond" panose="02020404030301010803"/>
                  <a:ea typeface="+mj-ea"/>
                  <a:cs typeface="+mj-cs"/>
                </a:rPr>
                <a:t>: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aramond" panose="02020404030301010803"/>
                  <a:ea typeface="+mj-ea"/>
                  <a:cs typeface="+mj-cs"/>
                </a:rPr>
                <a:t>Pori, Rauma,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aramond" panose="02020404030301010803"/>
                  <a:ea typeface="+mj-ea"/>
                  <a:cs typeface="+mj-cs"/>
                </a:rPr>
                <a:t>Huittinen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aramond" panose="02020404030301010803"/>
                  <a:ea typeface="+mj-ea"/>
                  <a:cs typeface="+mj-cs"/>
                </a:rPr>
                <a:t> &amp;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aramond" panose="02020404030301010803"/>
                  <a:ea typeface="+mj-ea"/>
                  <a:cs typeface="+mj-cs"/>
                </a:rPr>
                <a:t>Kankaanpää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j-ea"/>
                <a:cs typeface="+mj-cs"/>
              </a:endParaRP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EB063B35-B97C-44D0-890F-3494FF69D39A}"/>
              </a:ext>
            </a:extLst>
          </p:cNvPr>
          <p:cNvSpPr txBox="1"/>
          <p:nvPr/>
        </p:nvSpPr>
        <p:spPr>
          <a:xfrm>
            <a:off x="11571316" y="0"/>
            <a:ext cx="6206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i-FI" dirty="0"/>
              <a:t>2019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59267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1520F8F6-4314-4700-8081-21BDC24B97F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3" t="17419" r="12708" b="5119"/>
          <a:stretch/>
        </p:blipFill>
        <p:spPr>
          <a:xfrm>
            <a:off x="881414" y="1260984"/>
            <a:ext cx="6095999" cy="4336031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B7094E79-8F78-43CE-ADA5-C0F2B934F0A9}"/>
              </a:ext>
            </a:extLst>
          </p:cNvPr>
          <p:cNvGrpSpPr/>
          <p:nvPr/>
        </p:nvGrpSpPr>
        <p:grpSpPr>
          <a:xfrm>
            <a:off x="6368617" y="1042089"/>
            <a:ext cx="5108412" cy="4773822"/>
            <a:chOff x="6065520" y="1176325"/>
            <a:chExt cx="5108412" cy="4773822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4A3A4EDA-F21A-42E3-A63E-33C55F091F86}"/>
                </a:ext>
              </a:extLst>
            </p:cNvPr>
            <p:cNvSpPr/>
            <p:nvPr/>
          </p:nvSpPr>
          <p:spPr>
            <a:xfrm>
              <a:off x="6231963" y="1176325"/>
              <a:ext cx="4775526" cy="4773822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endParaRPr>
            </a:p>
          </p:txBody>
        </p:sp>
        <p:sp>
          <p:nvSpPr>
            <p:cNvPr id="24" name="Title 3">
              <a:extLst>
                <a:ext uri="{FF2B5EF4-FFF2-40B4-BE49-F238E27FC236}">
                  <a16:creationId xmlns:a16="http://schemas.microsoft.com/office/drawing/2014/main" id="{2C085019-5FC5-406D-9AEF-0A647F83AA71}"/>
                </a:ext>
              </a:extLst>
            </p:cNvPr>
            <p:cNvSpPr txBox="1">
              <a:spLocks/>
            </p:cNvSpPr>
            <p:nvPr/>
          </p:nvSpPr>
          <p:spPr>
            <a:xfrm>
              <a:off x="6065520" y="2007390"/>
              <a:ext cx="5108412" cy="2843220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rmAutofit/>
            </a:bodyPr>
            <a:lstStyle>
              <a:lvl1pPr algn="l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buNone/>
                <a:defRPr sz="72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aramond" panose="02020404030301010803"/>
                  <a:ea typeface="+mj-ea"/>
                  <a:cs typeface="+mj-cs"/>
                </a:rPr>
                <a:t>60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aramond" panose="02020404030301010803"/>
                  <a:ea typeface="+mj-ea"/>
                  <a:cs typeface="+mj-cs"/>
                </a:rPr>
                <a:t>kansalaisuutta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j-ea"/>
                <a:cs typeface="+mj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aramond" panose="02020404030301010803"/>
                  <a:ea typeface="+mj-ea"/>
                  <a:cs typeface="+mj-cs"/>
                </a:rPr>
                <a:t>130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aramond" panose="02020404030301010803"/>
                  <a:ea typeface="+mj-ea"/>
                  <a:cs typeface="+mj-cs"/>
                </a:rPr>
                <a:t>kansainvälistä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aramond" panose="02020404030301010803"/>
                  <a:ea typeface="+mj-ea"/>
                  <a:cs typeface="+mj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aramond" panose="02020404030301010803"/>
                  <a:ea typeface="+mj-ea"/>
                  <a:cs typeface="+mj-cs"/>
                </a:rPr>
                <a:t>vaihto-opiskelijaa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j-ea"/>
                <a:cs typeface="+mj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aramond" panose="02020404030301010803"/>
                  <a:ea typeface="+mj-ea"/>
                  <a:cs typeface="+mj-cs"/>
                </a:rPr>
                <a:t>150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aramond" panose="02020404030301010803"/>
                  <a:ea typeface="+mj-ea"/>
                  <a:cs typeface="+mj-cs"/>
                </a:rPr>
                <a:t>SAMKilaista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aramond" panose="02020404030301010803"/>
                  <a:ea typeface="+mj-ea"/>
                  <a:cs typeface="+mj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aramond" panose="02020404030301010803"/>
                  <a:ea typeface="+mj-ea"/>
                  <a:cs typeface="+mj-cs"/>
                </a:rPr>
                <a:t>vaihdossa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aramond" panose="02020404030301010803"/>
                  <a:ea typeface="+mj-ea"/>
                  <a:cs typeface="+mj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aramond" panose="02020404030301010803"/>
                  <a:ea typeface="+mj-ea"/>
                  <a:cs typeface="+mj-cs"/>
                </a:rPr>
                <a:t>ulkomailla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j-ea"/>
                <a:cs typeface="+mj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aramond" panose="02020404030301010803"/>
                  <a:ea typeface="+mj-ea"/>
                  <a:cs typeface="+mj-cs"/>
                </a:rPr>
                <a:t>200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aramond" panose="02020404030301010803"/>
                  <a:ea typeface="+mj-ea"/>
                  <a:cs typeface="+mj-cs"/>
                </a:rPr>
                <a:t>kansainvälistä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aramond" panose="02020404030301010803"/>
                  <a:ea typeface="+mj-ea"/>
                  <a:cs typeface="+mj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aramond" panose="02020404030301010803"/>
                  <a:ea typeface="+mj-ea"/>
                  <a:cs typeface="+mj-cs"/>
                </a:rPr>
                <a:t>kumppanikorkeakoulua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j-ea"/>
                <a:cs typeface="+mj-cs"/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5617F7BC-2F42-4FF9-AECF-48D045AD6A31}"/>
              </a:ext>
            </a:extLst>
          </p:cNvPr>
          <p:cNvSpPr txBox="1"/>
          <p:nvPr/>
        </p:nvSpPr>
        <p:spPr>
          <a:xfrm>
            <a:off x="5737970" y="5381571"/>
            <a:ext cx="123944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800" dirty="0">
                <a:solidFill>
                  <a:schemeClr val="bg1"/>
                </a:solidFill>
              </a:rPr>
              <a:t>SAMK / Veera Korhonen</a:t>
            </a:r>
          </a:p>
        </p:txBody>
      </p:sp>
    </p:spTree>
    <p:extLst>
      <p:ext uri="{BB962C8B-B14F-4D97-AF65-F5344CB8AC3E}">
        <p14:creationId xmlns:p14="http://schemas.microsoft.com/office/powerpoint/2010/main" val="29590821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BAE71E23-76DC-4EEA-9A4A-B120D65013B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830" b="25815"/>
          <a:stretch/>
        </p:blipFill>
        <p:spPr>
          <a:xfrm>
            <a:off x="2568398" y="4010025"/>
            <a:ext cx="9623602" cy="28479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C2525B0-62D9-43E1-ACD4-AF293532994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689" t="10613" b="10613"/>
          <a:stretch/>
        </p:blipFill>
        <p:spPr>
          <a:xfrm>
            <a:off x="0" y="0"/>
            <a:ext cx="3457576" cy="6858000"/>
          </a:xfrm>
          <a:prstGeom prst="rect">
            <a:avLst/>
          </a:prstGeom>
        </p:spPr>
      </p:pic>
      <p:sp>
        <p:nvSpPr>
          <p:cNvPr id="22" name="Title 3">
            <a:extLst>
              <a:ext uri="{FF2B5EF4-FFF2-40B4-BE49-F238E27FC236}">
                <a16:creationId xmlns:a16="http://schemas.microsoft.com/office/drawing/2014/main" id="{79A8C926-F297-47CA-B401-735090142C51}"/>
              </a:ext>
            </a:extLst>
          </p:cNvPr>
          <p:cNvSpPr txBox="1">
            <a:spLocks/>
          </p:cNvSpPr>
          <p:nvPr/>
        </p:nvSpPr>
        <p:spPr>
          <a:xfrm>
            <a:off x="3993251" y="564722"/>
            <a:ext cx="5858126" cy="9995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j-ea"/>
                <a:cs typeface="+mj-cs"/>
              </a:rPr>
              <a:t>Porin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j-ea"/>
                <a:cs typeface="+mj-cs"/>
              </a:rPr>
              <a:t>yliopistokeskus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j-ea"/>
              <a:cs typeface="+mj-cs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DAAF990-59AC-48D3-A3CB-E48C936C4D58}"/>
              </a:ext>
            </a:extLst>
          </p:cNvPr>
          <p:cNvSpPr txBox="1">
            <a:spLocks/>
          </p:cNvSpPr>
          <p:nvPr/>
        </p:nvSpPr>
        <p:spPr>
          <a:xfrm>
            <a:off x="-350779" y="1886390"/>
            <a:ext cx="3956821" cy="30747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7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j-ea"/>
                <a:cs typeface="+mj-cs"/>
              </a:rPr>
              <a:t>2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j-ea"/>
                <a:cs typeface="+mj-cs"/>
              </a:rPr>
              <a:t>yliopistoa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 panose="02020404030301010803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 panose="02020404030301010803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j-ea"/>
                <a:cs typeface="+mj-cs"/>
              </a:rPr>
              <a:t>1400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j-ea"/>
                <a:cs typeface="+mj-cs"/>
              </a:rPr>
              <a:t>opiskelijaa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 panose="02020404030301010803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 panose="02020404030301010803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j-ea"/>
                <a:cs typeface="+mj-cs"/>
              </a:rPr>
              <a:t>150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j-ea"/>
                <a:cs typeface="+mj-cs"/>
              </a:rPr>
              <a:t>asiantuntijaa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 panose="02020404030301010803"/>
              <a:ea typeface="+mj-ea"/>
              <a:cs typeface="+mj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70D496B-8891-4544-B83F-37D97E5C80D4}"/>
              </a:ext>
            </a:extLst>
          </p:cNvPr>
          <p:cNvGrpSpPr/>
          <p:nvPr/>
        </p:nvGrpSpPr>
        <p:grpSpPr>
          <a:xfrm>
            <a:off x="10269430" y="155219"/>
            <a:ext cx="1760678" cy="884777"/>
            <a:chOff x="174653" y="212462"/>
            <a:chExt cx="1923495" cy="983631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FEC48D6C-76DE-4F11-BC30-D7C685A4267E}"/>
                </a:ext>
              </a:extLst>
            </p:cNvPr>
            <p:cNvSpPr/>
            <p:nvPr/>
          </p:nvSpPr>
          <p:spPr>
            <a:xfrm>
              <a:off x="174653" y="212462"/>
              <a:ext cx="1923495" cy="9836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endParaRP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2139A174-5216-4DBD-B583-E4A11D6FCEC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98198" y="350708"/>
              <a:ext cx="1676403" cy="707137"/>
            </a:xfrm>
            <a:prstGeom prst="rect">
              <a:avLst/>
            </a:prstGeom>
          </p:spPr>
        </p:pic>
      </p:grpSp>
      <p:sp>
        <p:nvSpPr>
          <p:cNvPr id="2" name="Content Placeholder 4">
            <a:extLst>
              <a:ext uri="{FF2B5EF4-FFF2-40B4-BE49-F238E27FC236}">
                <a16:creationId xmlns:a16="http://schemas.microsoft.com/office/drawing/2014/main" id="{FEA27B65-2912-4A09-AEAA-B5ADC91B4F7C}"/>
              </a:ext>
            </a:extLst>
          </p:cNvPr>
          <p:cNvSpPr txBox="1">
            <a:spLocks/>
          </p:cNvSpPr>
          <p:nvPr/>
        </p:nvSpPr>
        <p:spPr>
          <a:xfrm>
            <a:off x="3993251" y="2050502"/>
            <a:ext cx="7380040" cy="18169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i-FI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Porin yliopistokeskuksessa toimii Tampereen ja Turun yliopistojen yksiköitä.</a:t>
            </a:r>
            <a:br>
              <a:rPr kumimoji="0" lang="fi-FI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</a:br>
            <a:endParaRPr kumimoji="0" lang="fi-FI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Tampereen yliopisto </a:t>
            </a:r>
            <a:r>
              <a:rPr kumimoji="0" lang="fi-FI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– tekniikka, talous &amp; yhteiskuntatieteet</a:t>
            </a:r>
          </a:p>
          <a:p>
            <a:pPr marL="228600" marR="0" lvl="0" indent="-22860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Turun yliopisto </a:t>
            </a:r>
            <a:r>
              <a:rPr kumimoji="0" lang="fi-FI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– kauppatieteet, kulttuuri, merenkulku &amp; lääketiede</a:t>
            </a:r>
            <a:endParaRPr kumimoji="0" lang="fi-FI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35E1E7DB-F127-4C7A-A45A-B3F628ABDB39}"/>
              </a:ext>
            </a:extLst>
          </p:cNvPr>
          <p:cNvCxnSpPr>
            <a:cxnSpLocks/>
          </p:cNvCxnSpPr>
          <p:nvPr/>
        </p:nvCxnSpPr>
        <p:spPr>
          <a:xfrm>
            <a:off x="4107692" y="1608891"/>
            <a:ext cx="130175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D765E971-B5D8-4CC2-BD4E-AF3027397CF2}"/>
              </a:ext>
            </a:extLst>
          </p:cNvPr>
          <p:cNvSpPr txBox="1"/>
          <p:nvPr/>
        </p:nvSpPr>
        <p:spPr>
          <a:xfrm>
            <a:off x="2700185" y="6660125"/>
            <a:ext cx="181171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Porin </a:t>
            </a:r>
            <a:r>
              <a:rPr lang="en-US" sz="800" dirty="0" err="1"/>
              <a:t>yliopistokeskus</a:t>
            </a:r>
            <a:r>
              <a:rPr lang="en-US" sz="800" dirty="0"/>
              <a:t> / Veera Korhonen</a:t>
            </a:r>
          </a:p>
        </p:txBody>
      </p:sp>
    </p:spTree>
    <p:extLst>
      <p:ext uri="{BB962C8B-B14F-4D97-AF65-F5344CB8AC3E}">
        <p14:creationId xmlns:p14="http://schemas.microsoft.com/office/powerpoint/2010/main" val="6157537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0E473DF-2E85-46E3-9272-D2B411603EE2}"/>
              </a:ext>
            </a:extLst>
          </p:cNvPr>
          <p:cNvSpPr txBox="1"/>
          <p:nvPr/>
        </p:nvSpPr>
        <p:spPr>
          <a:xfrm>
            <a:off x="1019174" y="1255648"/>
            <a:ext cx="4865051" cy="4346703"/>
          </a:xfrm>
          <a:prstGeom prst="rect">
            <a:avLst/>
          </a:prstGeom>
          <a:noFill/>
          <a:ln w="12700">
            <a:noFill/>
          </a:ln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	</a:t>
            </a:r>
            <a:br>
              <a:rPr kumimoji="0" lang="fi-FI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</a:br>
            <a:endParaRPr kumimoji="0" lang="fi-FI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Porin yliopistokeskuksessa voi opiskella seuraavat tutkinnot:</a:t>
            </a:r>
          </a:p>
          <a:p>
            <a:pPr marL="742950" marR="0" lvl="1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Diplomi-insinööri</a:t>
            </a:r>
            <a:endParaRPr kumimoji="0" lang="fi-FI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Humanististen tieteiden kandidaatti ja filosofian maisteri</a:t>
            </a:r>
          </a:p>
          <a:p>
            <a:pPr marL="742950" marR="0" lvl="1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Kauppatieteiden maisteri ja kandidaatti</a:t>
            </a:r>
          </a:p>
          <a:p>
            <a:pPr marL="742950" marR="0" lvl="1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Yhteiskuntatieteiden kandidaatti ja maisteri</a:t>
            </a:r>
          </a:p>
          <a:p>
            <a:pPr marL="1371600" marR="0" lvl="3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fi-FI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</a:br>
            <a:endParaRPr kumimoji="0" lang="fi-FI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614D393-28E7-4002-9AC3-628D81F4D1C2}"/>
              </a:ext>
            </a:extLst>
          </p:cNvPr>
          <p:cNvSpPr/>
          <p:nvPr/>
        </p:nvSpPr>
        <p:spPr>
          <a:xfrm>
            <a:off x="797876" y="1719262"/>
            <a:ext cx="8022274" cy="341947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0C3F7B1-2E47-4E35-AD99-CEFA601711B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79" r="3258"/>
          <a:stretch/>
        </p:blipFill>
        <p:spPr>
          <a:xfrm>
            <a:off x="5998340" y="1029835"/>
            <a:ext cx="5395784" cy="4711016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190AA7A-EA7F-4B55-AA9B-66CC06BE6616}"/>
              </a:ext>
            </a:extLst>
          </p:cNvPr>
          <p:cNvSpPr txBox="1"/>
          <p:nvPr/>
        </p:nvSpPr>
        <p:spPr>
          <a:xfrm>
            <a:off x="9500973" y="5542341"/>
            <a:ext cx="1927019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Porin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yliopistokeskus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/ Veera Korhonen</a:t>
            </a:r>
          </a:p>
        </p:txBody>
      </p:sp>
    </p:spTree>
    <p:extLst>
      <p:ext uri="{BB962C8B-B14F-4D97-AF65-F5344CB8AC3E}">
        <p14:creationId xmlns:p14="http://schemas.microsoft.com/office/powerpoint/2010/main" val="30673724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6AEFDD-7800-4FBF-BF06-12C73000DD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9319" y="1305762"/>
            <a:ext cx="6305550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dirty="0"/>
              <a:t>Porin </a:t>
            </a:r>
            <a:r>
              <a:rPr lang="en-US" sz="3600" dirty="0" err="1"/>
              <a:t>opetusterveyskeskus</a:t>
            </a:r>
            <a:endParaRPr lang="en-US" sz="36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E9FDC2-8C93-4FDF-8ED5-67C1AD59B9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80756" y="3528663"/>
            <a:ext cx="6162675" cy="195382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fi-FI" dirty="0">
                <a:solidFill>
                  <a:prstClr val="black"/>
                </a:solidFill>
                <a:latin typeface="Garamond" panose="02020404030301010803"/>
              </a:rPr>
              <a:t>Porin yliopistokeskuksessa toimii myös </a:t>
            </a:r>
            <a:r>
              <a:rPr lang="fi-FI" b="1" dirty="0">
                <a:solidFill>
                  <a:prstClr val="black"/>
                </a:solidFill>
                <a:latin typeface="Garamond" panose="02020404030301010803"/>
              </a:rPr>
              <a:t>opetusterveyskeskus</a:t>
            </a:r>
            <a:r>
              <a:rPr lang="fi-FI" dirty="0">
                <a:solidFill>
                  <a:prstClr val="black"/>
                </a:solidFill>
                <a:latin typeface="Garamond" panose="02020404030301010803"/>
              </a:rPr>
              <a:t>, jota hallinnoi Turun yliopiston lääketieteellinen tiedekunta.</a:t>
            </a:r>
            <a:br>
              <a:rPr lang="fi-FI" dirty="0">
                <a:solidFill>
                  <a:prstClr val="black"/>
                </a:solidFill>
                <a:latin typeface="Garamond" panose="02020404030301010803"/>
              </a:rPr>
            </a:br>
            <a:br>
              <a:rPr lang="fi-FI" dirty="0">
                <a:solidFill>
                  <a:prstClr val="black"/>
                </a:solidFill>
                <a:latin typeface="Garamond" panose="02020404030301010803"/>
              </a:rPr>
            </a:br>
            <a:r>
              <a:rPr lang="fi-FI" dirty="0">
                <a:solidFill>
                  <a:prstClr val="black"/>
                </a:solidFill>
                <a:latin typeface="Garamond" panose="02020404030301010803"/>
              </a:rPr>
              <a:t>Opetusterveyskeskuksessa annetaan tutkimukseen perustuvaa opetusta lääketieteen opiskelijoille. Opiskelumuotoina ovat vastaanottotyön harjoittelu potilailla ja pienten toimenpiteiden suorittaminen. 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B4B7ED61-086B-4EAE-B9BD-0C52D9DC2C92}"/>
              </a:ext>
            </a:extLst>
          </p:cNvPr>
          <p:cNvGrpSpPr/>
          <p:nvPr/>
        </p:nvGrpSpPr>
        <p:grpSpPr>
          <a:xfrm>
            <a:off x="1077131" y="798376"/>
            <a:ext cx="3142593" cy="5261248"/>
            <a:chOff x="1065173" y="707128"/>
            <a:chExt cx="3142593" cy="5261248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5070E79F-4997-4A3D-A630-E2B7FE11FFA1}"/>
                </a:ext>
              </a:extLst>
            </p:cNvPr>
            <p:cNvSpPr/>
            <p:nvPr/>
          </p:nvSpPr>
          <p:spPr>
            <a:xfrm>
              <a:off x="1065173" y="707128"/>
              <a:ext cx="3142593" cy="5261248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9" name="Title 3">
              <a:extLst>
                <a:ext uri="{FF2B5EF4-FFF2-40B4-BE49-F238E27FC236}">
                  <a16:creationId xmlns:a16="http://schemas.microsoft.com/office/drawing/2014/main" id="{A1748FD8-AB67-4A6F-89DB-9C2B196FC570}"/>
                </a:ext>
              </a:extLst>
            </p:cNvPr>
            <p:cNvSpPr txBox="1">
              <a:spLocks/>
            </p:cNvSpPr>
            <p:nvPr/>
          </p:nvSpPr>
          <p:spPr>
            <a:xfrm>
              <a:off x="1581678" y="3337752"/>
              <a:ext cx="2103670" cy="2257168"/>
            </a:xfrm>
            <a:prstGeom prst="rect">
              <a:avLst/>
            </a:prstGeom>
            <a:solidFill>
              <a:schemeClr val="tx1"/>
            </a:solidFill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buNone/>
                <a:defRPr sz="72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6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Garamond" panose="02020404030301010803"/>
                  <a:ea typeface="+mj-ea"/>
                  <a:cs typeface="+mj-cs"/>
                </a:rPr>
                <a:t>ENSIMMÄINEN</a:t>
              </a:r>
              <a:r>
                <a:rPr kumimoji="0" lang="en-US" sz="186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Garamond" panose="02020404030301010803"/>
                  <a:ea typeface="+mj-ea"/>
                  <a:cs typeface="+mj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Garamond" panose="02020404030301010803"/>
                  <a:ea typeface="+mj-ea"/>
                  <a:cs typeface="+mj-cs"/>
                </a:rPr>
                <a:t>opetukseen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Garamond" panose="02020404030301010803"/>
                  <a:ea typeface="+mj-ea"/>
                  <a:cs typeface="+mj-cs"/>
                </a:rPr>
                <a:t> ja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Garamond" panose="02020404030301010803"/>
                  <a:ea typeface="+mj-ea"/>
                  <a:cs typeface="+mj-cs"/>
                </a:rPr>
                <a:t>tutkimukseen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Garamond" panose="02020404030301010803"/>
                  <a:ea typeface="+mj-ea"/>
                  <a:cs typeface="+mj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Garamond" panose="02020404030301010803"/>
                  <a:ea typeface="+mj-ea"/>
                  <a:cs typeface="+mj-cs"/>
                </a:rPr>
                <a:t>suunniteltu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Garamond" panose="02020404030301010803"/>
                  <a:ea typeface="+mj-ea"/>
                  <a:cs typeface="+mj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Garamond" panose="02020404030301010803"/>
                  <a:ea typeface="+mj-ea"/>
                  <a:cs typeface="+mj-cs"/>
                </a:rPr>
                <a:t>terveyskeskus</a:t>
              </a:r>
              <a:br>
                <a:rPr lang="en-US" sz="1800" dirty="0">
                  <a:solidFill>
                    <a:schemeClr val="bg1"/>
                  </a:solidFill>
                  <a:latin typeface="Garamond" panose="02020404030301010803"/>
                </a:rPr>
              </a:b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Garamond" panose="02020404030301010803"/>
                  <a:ea typeface="+mj-ea"/>
                  <a:cs typeface="+mj-cs"/>
                </a:rPr>
                <a:t>Pohjoismaissa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aramond" panose="02020404030301010803"/>
                <a:ea typeface="+mj-ea"/>
                <a:cs typeface="+mj-cs"/>
              </a:endParaRPr>
            </a:p>
          </p:txBody>
        </p:sp>
        <p:sp>
          <p:nvSpPr>
            <p:cNvPr id="5" name="Star: 10 Points 4">
              <a:extLst>
                <a:ext uri="{FF2B5EF4-FFF2-40B4-BE49-F238E27FC236}">
                  <a16:creationId xmlns:a16="http://schemas.microsoft.com/office/drawing/2014/main" id="{FBFD50D8-2759-4854-BED8-DE189319B144}"/>
                </a:ext>
              </a:extLst>
            </p:cNvPr>
            <p:cNvSpPr/>
            <p:nvPr/>
          </p:nvSpPr>
          <p:spPr>
            <a:xfrm>
              <a:off x="1738163" y="1305762"/>
              <a:ext cx="1790700" cy="1816100"/>
            </a:xfrm>
            <a:prstGeom prst="star10">
              <a:avLst/>
            </a:prstGeom>
            <a:solidFill>
              <a:schemeClr val="tx1"/>
            </a:solidFill>
            <a:ln w="38100">
              <a:solidFill>
                <a:srgbClr val="FFFFFF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27545F0-92DE-471E-B198-DB46EC9C2E68}"/>
              </a:ext>
            </a:extLst>
          </p:cNvPr>
          <p:cNvCxnSpPr>
            <a:cxnSpLocks/>
          </p:cNvCxnSpPr>
          <p:nvPr/>
        </p:nvCxnSpPr>
        <p:spPr>
          <a:xfrm>
            <a:off x="7286505" y="2463143"/>
            <a:ext cx="130175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174840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1A3BEF6-1BAC-49ED-9EB4-49DFD471D5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6E3B80A-C5B6-4332-9880-E7A7C305FFCD}"/>
              </a:ext>
            </a:extLst>
          </p:cNvPr>
          <p:cNvSpPr/>
          <p:nvPr/>
        </p:nvSpPr>
        <p:spPr>
          <a:xfrm>
            <a:off x="6241311" y="0"/>
            <a:ext cx="4871531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8" name="Title 3">
            <a:extLst>
              <a:ext uri="{FF2B5EF4-FFF2-40B4-BE49-F238E27FC236}">
                <a16:creationId xmlns:a16="http://schemas.microsoft.com/office/drawing/2014/main" id="{49785DA2-3A33-42CB-AF25-F5D84C74B930}"/>
              </a:ext>
            </a:extLst>
          </p:cNvPr>
          <p:cNvSpPr txBox="1">
            <a:spLocks/>
          </p:cNvSpPr>
          <p:nvPr/>
        </p:nvSpPr>
        <p:spPr>
          <a:xfrm>
            <a:off x="6536833" y="624316"/>
            <a:ext cx="4280487" cy="17830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j-ea"/>
                <a:cs typeface="+mj-cs"/>
              </a:rPr>
              <a:t>Turun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j-ea"/>
                <a:cs typeface="+mj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j-ea"/>
                <a:cs typeface="+mj-cs"/>
              </a:rPr>
              <a:t>yliopiston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j-ea"/>
                <a:cs typeface="+mj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j-ea"/>
                <a:cs typeface="+mj-cs"/>
              </a:rPr>
              <a:t>kampus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j-ea"/>
                <a:cs typeface="+mj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j-ea"/>
                <a:cs typeface="+mj-cs"/>
              </a:rPr>
              <a:t>Raumalla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j-ea"/>
              <a:cs typeface="+mj-cs"/>
            </a:endParaRPr>
          </a:p>
        </p:txBody>
      </p:sp>
      <p:sp>
        <p:nvSpPr>
          <p:cNvPr id="10" name="Content Placeholder 4">
            <a:extLst>
              <a:ext uri="{FF2B5EF4-FFF2-40B4-BE49-F238E27FC236}">
                <a16:creationId xmlns:a16="http://schemas.microsoft.com/office/drawing/2014/main" id="{A39F9542-68C2-4DF6-888C-1A9AF2EE3709}"/>
              </a:ext>
            </a:extLst>
          </p:cNvPr>
          <p:cNvSpPr txBox="1">
            <a:spLocks/>
          </p:cNvSpPr>
          <p:nvPr/>
        </p:nvSpPr>
        <p:spPr>
          <a:xfrm>
            <a:off x="6643499" y="2908493"/>
            <a:ext cx="4067154" cy="19748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i-FI" sz="1800" dirty="0">
                <a:solidFill>
                  <a:prstClr val="black"/>
                </a:solidFill>
                <a:latin typeface="Garamond" panose="02020404030301010803"/>
              </a:rPr>
              <a:t>Raumalla sijaitsee kasvatustieteiden tiedekuntaan kuuluva opettajankoulutuslaitos ja Merenkulkualan koulutus- ja tutkimuskeskuksen toimipiste.</a:t>
            </a:r>
            <a:endParaRPr lang="fi-FI" sz="1800" b="1" dirty="0">
              <a:solidFill>
                <a:prstClr val="black"/>
              </a:solidFill>
              <a:latin typeface="Garamond" panose="02020404030301010803"/>
            </a:endParaRPr>
          </a:p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br>
              <a:rPr kumimoji="0" lang="fi-FI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</a:br>
            <a:r>
              <a:rPr kumimoji="0" lang="fi-FI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Kampuksen tutkinto-ohjelmat:</a:t>
            </a:r>
            <a:br>
              <a:rPr kumimoji="0" lang="fi-FI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</a:br>
            <a:r>
              <a:rPr kumimoji="0" lang="fi-FI" sz="1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Käsityön aineenopettaja</a:t>
            </a:r>
            <a:br>
              <a:rPr kumimoji="0" lang="fi-FI" sz="1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</a:br>
            <a:r>
              <a:rPr kumimoji="0" lang="fi-FI" sz="1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Luokanopettaja</a:t>
            </a:r>
            <a:br>
              <a:rPr kumimoji="0" lang="fi-FI" sz="1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</a:br>
            <a:r>
              <a:rPr kumimoji="0" lang="fi-FI" sz="1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Varhaiskasvatuksen opettaja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3CC2989-9B03-4531-97C1-0480100F25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08374" y="6088442"/>
            <a:ext cx="1904468" cy="770416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5815F05-30EE-4749-A3E5-A81A142D6EBA}"/>
              </a:ext>
            </a:extLst>
          </p:cNvPr>
          <p:cNvCxnSpPr>
            <a:cxnSpLocks/>
          </p:cNvCxnSpPr>
          <p:nvPr/>
        </p:nvCxnSpPr>
        <p:spPr>
          <a:xfrm>
            <a:off x="8026201" y="2396154"/>
            <a:ext cx="130175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657064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3">
            <a:extLst>
              <a:ext uri="{FF2B5EF4-FFF2-40B4-BE49-F238E27FC236}">
                <a16:creationId xmlns:a16="http://schemas.microsoft.com/office/drawing/2014/main" id="{79A8C926-F297-47CA-B401-735090142C51}"/>
              </a:ext>
            </a:extLst>
          </p:cNvPr>
          <p:cNvSpPr txBox="1">
            <a:spLocks/>
          </p:cNvSpPr>
          <p:nvPr/>
        </p:nvSpPr>
        <p:spPr>
          <a:xfrm>
            <a:off x="4741575" y="725446"/>
            <a:ext cx="6829712" cy="21336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j-ea"/>
                <a:cs typeface="+mj-cs"/>
              </a:rPr>
              <a:t>Diakonia-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j-ea"/>
                <a:cs typeface="+mj-cs"/>
              </a:rPr>
              <a:t>ammattikorkeakoulu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j-ea"/>
                <a:cs typeface="+mj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j-ea"/>
                <a:cs typeface="+mj-cs"/>
              </a:rPr>
              <a:t>Diak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j-ea"/>
              <a:cs typeface="+mj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64A895A-6CFF-4900-93E1-060A3FEA9D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67451" y="66531"/>
            <a:ext cx="1424549" cy="800838"/>
          </a:xfrm>
          <a:prstGeom prst="rect">
            <a:avLst/>
          </a:prstGeom>
        </p:spPr>
      </p:pic>
      <p:sp>
        <p:nvSpPr>
          <p:cNvPr id="23" name="Content Placeholder 4">
            <a:extLst>
              <a:ext uri="{FF2B5EF4-FFF2-40B4-BE49-F238E27FC236}">
                <a16:creationId xmlns:a16="http://schemas.microsoft.com/office/drawing/2014/main" id="{229057CE-E578-40EE-B58C-344C069B21A5}"/>
              </a:ext>
            </a:extLst>
          </p:cNvPr>
          <p:cNvSpPr txBox="1">
            <a:spLocks/>
          </p:cNvSpPr>
          <p:nvPr/>
        </p:nvSpPr>
        <p:spPr>
          <a:xfrm>
            <a:off x="4758642" y="3034684"/>
            <a:ext cx="4112329" cy="32959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i-FI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Diak on Suomen suurin sosiaalialan ammattikorkeakoulutuksen järjestäjä. </a:t>
            </a:r>
            <a:br>
              <a:rPr kumimoji="0" lang="fi-FI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</a:br>
            <a:br>
              <a:rPr kumimoji="0" lang="fi-FI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</a:br>
            <a:r>
              <a:rPr kumimoji="0" lang="fi-FI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Diakin Porin yksikössä voi opiskella </a:t>
            </a:r>
            <a:r>
              <a:rPr kumimoji="0" lang="fi-FI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sosionomiksi</a:t>
            </a:r>
            <a:r>
              <a:rPr kumimoji="0" lang="fi-FI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, </a:t>
            </a:r>
            <a:r>
              <a:rPr kumimoji="0" lang="fi-FI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sairaanhoitajaksi</a:t>
            </a:r>
            <a:r>
              <a:rPr kumimoji="0" lang="fi-FI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 tai </a:t>
            </a:r>
            <a:r>
              <a:rPr kumimoji="0" lang="fi-FI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tulkiksi</a:t>
            </a:r>
            <a:r>
              <a:rPr kumimoji="0" lang="fi-FI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.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47704A2-7509-4877-9271-ED979494DC96}"/>
              </a:ext>
            </a:extLst>
          </p:cNvPr>
          <p:cNvGrpSpPr/>
          <p:nvPr/>
        </p:nvGrpSpPr>
        <p:grpSpPr>
          <a:xfrm>
            <a:off x="8235178" y="3450668"/>
            <a:ext cx="3956821" cy="2880000"/>
            <a:chOff x="7683598" y="3252554"/>
            <a:chExt cx="3956821" cy="2880000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1D96D3B0-8B62-49A2-9681-C0F9133648FC}"/>
                </a:ext>
              </a:extLst>
            </p:cNvPr>
            <p:cNvSpPr/>
            <p:nvPr/>
          </p:nvSpPr>
          <p:spPr>
            <a:xfrm>
              <a:off x="8222009" y="3252554"/>
              <a:ext cx="2880000" cy="288000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endParaRPr>
            </a:p>
          </p:txBody>
        </p:sp>
        <p:sp>
          <p:nvSpPr>
            <p:cNvPr id="4" name="Title 3">
              <a:extLst>
                <a:ext uri="{FF2B5EF4-FFF2-40B4-BE49-F238E27FC236}">
                  <a16:creationId xmlns:a16="http://schemas.microsoft.com/office/drawing/2014/main" id="{BDAAF990-59AC-48D3-A3CB-E48C936C4D58}"/>
                </a:ext>
              </a:extLst>
            </p:cNvPr>
            <p:cNvSpPr txBox="1">
              <a:spLocks/>
            </p:cNvSpPr>
            <p:nvPr/>
          </p:nvSpPr>
          <p:spPr>
            <a:xfrm>
              <a:off x="7683598" y="4007626"/>
              <a:ext cx="3956821" cy="1369856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buNone/>
                <a:defRPr sz="72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Garamond" panose="02020404030301010803"/>
                  <a:ea typeface="+mj-ea"/>
                  <a:cs typeface="+mj-cs"/>
                </a:rPr>
                <a:t>500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Garamond" panose="02020404030301010803"/>
                  <a:ea typeface="+mj-ea"/>
                  <a:cs typeface="+mj-cs"/>
                </a:rPr>
                <a:t>opiskelijaa</a:t>
              </a:r>
              <a:br>
                <a:rPr lang="en-US" sz="1800" dirty="0">
                  <a:latin typeface="Garamond" panose="02020404030301010803"/>
                </a:rPr>
              </a:b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Garamond" panose="02020404030301010803"/>
                  <a:ea typeface="+mj-ea"/>
                  <a:cs typeface="+mj-cs"/>
                </a:rPr>
                <a:t>Porin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Garamond" panose="02020404030301010803"/>
                  <a:ea typeface="+mj-ea"/>
                  <a:cs typeface="+mj-cs"/>
                </a:rPr>
                <a:t>yksikössä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Garamond" panose="02020404030301010803"/>
                <a:ea typeface="+mj-ea"/>
                <a:cs typeface="+mj-cs"/>
              </a:endParaRPr>
            </a:p>
          </p:txBody>
        </p:sp>
      </p:grp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890DBA2-E82C-426D-8F00-4B001A2243EC}"/>
              </a:ext>
            </a:extLst>
          </p:cNvPr>
          <p:cNvCxnSpPr>
            <a:cxnSpLocks/>
          </p:cNvCxnSpPr>
          <p:nvPr/>
        </p:nvCxnSpPr>
        <p:spPr>
          <a:xfrm>
            <a:off x="4848771" y="2674058"/>
            <a:ext cx="130175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3734BBD4-D186-48E0-BEFF-F6BBAB5BC90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96" r="40771"/>
          <a:stretch/>
        </p:blipFill>
        <p:spPr>
          <a:xfrm>
            <a:off x="0" y="0"/>
            <a:ext cx="4498717" cy="68580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A59C41F-391E-4032-BD82-E5E50203A4F7}"/>
              </a:ext>
            </a:extLst>
          </p:cNvPr>
          <p:cNvSpPr txBox="1"/>
          <p:nvPr/>
        </p:nvSpPr>
        <p:spPr>
          <a:xfrm>
            <a:off x="0" y="6642556"/>
            <a:ext cx="191270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Diakonia-</a:t>
            </a:r>
            <a:r>
              <a:rPr lang="en-US" sz="800" dirty="0" err="1">
                <a:solidFill>
                  <a:schemeClr val="bg1">
                    <a:lumMod val="50000"/>
                  </a:schemeClr>
                </a:solidFill>
              </a:rPr>
              <a:t>ammattikorkeakoulu</a:t>
            </a:r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 / </a:t>
            </a:r>
            <a:r>
              <a:rPr lang="en-US" sz="800" dirty="0" err="1">
                <a:solidFill>
                  <a:schemeClr val="bg1">
                    <a:lumMod val="50000"/>
                  </a:schemeClr>
                </a:solidFill>
              </a:rPr>
              <a:t>Meeri</a:t>
            </a:r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800" dirty="0" err="1">
                <a:solidFill>
                  <a:schemeClr val="bg1">
                    <a:lumMod val="50000"/>
                  </a:schemeClr>
                </a:solidFill>
              </a:rPr>
              <a:t>Utti</a:t>
            </a:r>
            <a:endParaRPr lang="en-US" sz="8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57688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4E9181-88EB-4AB6-9FE0-D07526A1E3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6000" dirty="0"/>
              <a:t>Porin </a:t>
            </a:r>
            <a:r>
              <a:rPr lang="en-US" sz="6000" dirty="0" err="1"/>
              <a:t>prikaati</a:t>
            </a:r>
            <a:endParaRPr lang="en-US" sz="6000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004DCED-A954-4385-87C3-FF45FB9B34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15402"/>
            <a:ext cx="10515600" cy="399168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fi-FI" dirty="0"/>
              <a:t>Porin prikaati kouluttaa yhtä maavoimien erikoisjoukoista: Suomen kansainvälistä valmiusjoukkoa (SKVJ). 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1C4BFE5-1DE3-4AFE-9D67-5B05A3DB3578}"/>
              </a:ext>
            </a:extLst>
          </p:cNvPr>
          <p:cNvGrpSpPr/>
          <p:nvPr/>
        </p:nvGrpSpPr>
        <p:grpSpPr>
          <a:xfrm>
            <a:off x="4656000" y="3105121"/>
            <a:ext cx="2880000" cy="2880000"/>
            <a:chOff x="8222009" y="3252554"/>
            <a:chExt cx="2880000" cy="2880000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A06BCAA6-4047-4847-876C-06F4F25BF03A}"/>
                </a:ext>
              </a:extLst>
            </p:cNvPr>
            <p:cNvSpPr/>
            <p:nvPr/>
          </p:nvSpPr>
          <p:spPr>
            <a:xfrm>
              <a:off x="8222009" y="3252554"/>
              <a:ext cx="2880000" cy="2880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endParaRPr>
            </a:p>
          </p:txBody>
        </p:sp>
        <p:sp>
          <p:nvSpPr>
            <p:cNvPr id="7" name="Title 3">
              <a:extLst>
                <a:ext uri="{FF2B5EF4-FFF2-40B4-BE49-F238E27FC236}">
                  <a16:creationId xmlns:a16="http://schemas.microsoft.com/office/drawing/2014/main" id="{92858D77-77A5-448F-B844-F4F49688D357}"/>
                </a:ext>
              </a:extLst>
            </p:cNvPr>
            <p:cNvSpPr txBox="1">
              <a:spLocks/>
            </p:cNvSpPr>
            <p:nvPr/>
          </p:nvSpPr>
          <p:spPr>
            <a:xfrm>
              <a:off x="8222009" y="4007626"/>
              <a:ext cx="2880000" cy="1369856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buNone/>
                <a:defRPr sz="72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aramond" panose="02020404030301010803"/>
                  <a:ea typeface="+mj-ea"/>
                  <a:cs typeface="+mj-cs"/>
                </a:rPr>
                <a:t>4000 </a:t>
              </a:r>
              <a:b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aramond" panose="02020404030301010803"/>
                  <a:ea typeface="+mj-ea"/>
                  <a:cs typeface="+mj-cs"/>
                </a:rPr>
              </a:b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aramond" panose="02020404030301010803"/>
                  <a:ea typeface="+mj-ea"/>
                  <a:cs typeface="+mj-cs"/>
                </a:rPr>
                <a:t>varusmiestä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j-ea"/>
                <a:cs typeface="+mj-cs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B004EAF-6BF2-47F3-B63D-806AA51850D9}"/>
              </a:ext>
            </a:extLst>
          </p:cNvPr>
          <p:cNvGrpSpPr/>
          <p:nvPr/>
        </p:nvGrpSpPr>
        <p:grpSpPr>
          <a:xfrm>
            <a:off x="8107123" y="3075702"/>
            <a:ext cx="2880000" cy="2880000"/>
            <a:chOff x="8222009" y="3252554"/>
            <a:chExt cx="2880000" cy="2880000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012042A4-5AFC-47D0-8BC9-6A26D45D430A}"/>
                </a:ext>
              </a:extLst>
            </p:cNvPr>
            <p:cNvSpPr/>
            <p:nvPr/>
          </p:nvSpPr>
          <p:spPr>
            <a:xfrm>
              <a:off x="8222009" y="3252554"/>
              <a:ext cx="2880000" cy="2880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endParaRPr>
            </a:p>
          </p:txBody>
        </p:sp>
        <p:sp>
          <p:nvSpPr>
            <p:cNvPr id="13" name="Title 3">
              <a:extLst>
                <a:ext uri="{FF2B5EF4-FFF2-40B4-BE49-F238E27FC236}">
                  <a16:creationId xmlns:a16="http://schemas.microsoft.com/office/drawing/2014/main" id="{4E2BFD35-B7E8-4DE5-AB4A-66BC9D6309DF}"/>
                </a:ext>
              </a:extLst>
            </p:cNvPr>
            <p:cNvSpPr txBox="1">
              <a:spLocks/>
            </p:cNvSpPr>
            <p:nvPr/>
          </p:nvSpPr>
          <p:spPr>
            <a:xfrm>
              <a:off x="8222009" y="4007626"/>
              <a:ext cx="2880000" cy="1369856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buNone/>
                <a:defRPr sz="72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aramond" panose="02020404030301010803"/>
                  <a:ea typeface="+mj-ea"/>
                  <a:cs typeface="+mj-cs"/>
                </a:rPr>
                <a:t>1000 </a:t>
              </a:r>
              <a:b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aramond" panose="02020404030301010803"/>
                  <a:ea typeface="+mj-ea"/>
                  <a:cs typeface="+mj-cs"/>
                </a:rPr>
              </a:b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aramond" panose="02020404030301010803"/>
                  <a:ea typeface="+mj-ea"/>
                  <a:cs typeface="+mj-cs"/>
                </a:rPr>
                <a:t>rauhanturvaajaksi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aramond" panose="02020404030301010803"/>
                  <a:ea typeface="+mj-ea"/>
                  <a:cs typeface="+mj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aramond" panose="02020404030301010803"/>
                  <a:ea typeface="+mj-ea"/>
                  <a:cs typeface="+mj-cs"/>
                </a:rPr>
                <a:t>koulutettavaa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aramond" panose="02020404030301010803"/>
                  <a:ea typeface="+mj-ea"/>
                  <a:cs typeface="+mj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aramond" panose="02020404030301010803"/>
                  <a:ea typeface="+mj-ea"/>
                  <a:cs typeface="+mj-cs"/>
                </a:rPr>
                <a:t>vuodessa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j-ea"/>
                <a:cs typeface="+mj-cs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84A52732-1D9E-48FF-AF33-B2A55FB502E1}"/>
              </a:ext>
            </a:extLst>
          </p:cNvPr>
          <p:cNvGrpSpPr/>
          <p:nvPr/>
        </p:nvGrpSpPr>
        <p:grpSpPr>
          <a:xfrm>
            <a:off x="1204877" y="3105121"/>
            <a:ext cx="2880000" cy="2880000"/>
            <a:chOff x="8222009" y="3252554"/>
            <a:chExt cx="2880000" cy="2880000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514B6E28-B12E-4CA9-A4AC-0C76AD18168C}"/>
                </a:ext>
              </a:extLst>
            </p:cNvPr>
            <p:cNvSpPr/>
            <p:nvPr/>
          </p:nvSpPr>
          <p:spPr>
            <a:xfrm>
              <a:off x="8222009" y="3252554"/>
              <a:ext cx="2880000" cy="2880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endParaRPr>
            </a:p>
          </p:txBody>
        </p:sp>
        <p:sp>
          <p:nvSpPr>
            <p:cNvPr id="19" name="Title 3">
              <a:extLst>
                <a:ext uri="{FF2B5EF4-FFF2-40B4-BE49-F238E27FC236}">
                  <a16:creationId xmlns:a16="http://schemas.microsoft.com/office/drawing/2014/main" id="{7D5933A3-099E-443C-8D6A-B1515B0B0544}"/>
                </a:ext>
              </a:extLst>
            </p:cNvPr>
            <p:cNvSpPr txBox="1">
              <a:spLocks/>
            </p:cNvSpPr>
            <p:nvPr/>
          </p:nvSpPr>
          <p:spPr>
            <a:xfrm>
              <a:off x="8222009" y="4007626"/>
              <a:ext cx="2880000" cy="1369856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buNone/>
                <a:defRPr sz="72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aramond" panose="02020404030301010803"/>
                  <a:ea typeface="+mj-ea"/>
                  <a:cs typeface="+mj-cs"/>
                </a:rPr>
                <a:t>2 </a:t>
              </a:r>
              <a:b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aramond" panose="02020404030301010803"/>
                  <a:ea typeface="+mj-ea"/>
                  <a:cs typeface="+mj-cs"/>
                </a:rPr>
              </a:b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aramond" panose="02020404030301010803"/>
                  <a:ea typeface="+mj-ea"/>
                  <a:cs typeface="+mj-cs"/>
                </a:rPr>
                <a:t>toimipaikkaa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j-ea"/>
                <a:cs typeface="+mj-cs"/>
              </a:endParaRPr>
            </a:p>
          </p:txBody>
        </p:sp>
      </p:grp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28B66A3A-9C0D-4D5F-8CD2-CC07E4B0DAF3}"/>
              </a:ext>
            </a:extLst>
          </p:cNvPr>
          <p:cNvCxnSpPr>
            <a:cxnSpLocks/>
          </p:cNvCxnSpPr>
          <p:nvPr/>
        </p:nvCxnSpPr>
        <p:spPr>
          <a:xfrm>
            <a:off x="5445125" y="1591763"/>
            <a:ext cx="130175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331430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FCE4735B-344B-4778-93BF-ACA6D5FF03A1}"/>
              </a:ext>
            </a:extLst>
          </p:cNvPr>
          <p:cNvGrpSpPr/>
          <p:nvPr/>
        </p:nvGrpSpPr>
        <p:grpSpPr>
          <a:xfrm>
            <a:off x="1549223" y="1393746"/>
            <a:ext cx="5101187" cy="4070507"/>
            <a:chOff x="1966363" y="1343179"/>
            <a:chExt cx="5101187" cy="4070507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4A006549-718D-4EBD-8E76-5E0EDF514999}"/>
                </a:ext>
              </a:extLst>
            </p:cNvPr>
            <p:cNvSpPr txBox="1"/>
            <p:nvPr/>
          </p:nvSpPr>
          <p:spPr>
            <a:xfrm>
              <a:off x="2531848" y="1544502"/>
              <a:ext cx="4535702" cy="36933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i-FI" b="1" dirty="0"/>
                <a:t>Englanninkielinen koulutus</a:t>
              </a:r>
            </a:p>
            <a:p>
              <a:endParaRPr lang="fi-FI" dirty="0"/>
            </a:p>
            <a:p>
              <a:endParaRPr lang="fi-FI" dirty="0"/>
            </a:p>
            <a:p>
              <a:endParaRPr lang="fi-FI" dirty="0"/>
            </a:p>
            <a:p>
              <a:r>
                <a:rPr lang="fi-FI" b="1" dirty="0"/>
                <a:t>Ruotsinkielinen koulutus</a:t>
              </a:r>
            </a:p>
            <a:p>
              <a:endParaRPr lang="fi-FI" dirty="0"/>
            </a:p>
            <a:p>
              <a:endParaRPr lang="fi-FI" dirty="0"/>
            </a:p>
            <a:p>
              <a:endParaRPr lang="fi-FI" dirty="0"/>
            </a:p>
            <a:p>
              <a:r>
                <a:rPr lang="fi-FI" b="1" dirty="0"/>
                <a:t>Lukiokoulutus</a:t>
              </a:r>
            </a:p>
            <a:p>
              <a:endParaRPr lang="fi-FI" b="1" dirty="0"/>
            </a:p>
            <a:p>
              <a:endParaRPr lang="fi-FI" b="1" dirty="0"/>
            </a:p>
            <a:p>
              <a:endParaRPr lang="fi-FI" b="1" dirty="0"/>
            </a:p>
            <a:p>
              <a:r>
                <a:rPr lang="fi-FI" b="1" dirty="0"/>
                <a:t>Ammatillinen koulutus</a:t>
              </a:r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0207C3AE-8F62-4651-B0EA-0199599FBD21}"/>
                </a:ext>
              </a:extLst>
            </p:cNvPr>
            <p:cNvGrpSpPr/>
            <p:nvPr/>
          </p:nvGrpSpPr>
          <p:grpSpPr>
            <a:xfrm>
              <a:off x="1966363" y="1343179"/>
              <a:ext cx="566690" cy="4070507"/>
              <a:chOff x="1432963" y="455545"/>
              <a:chExt cx="566690" cy="4070507"/>
            </a:xfrm>
          </p:grpSpPr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82D3B6E9-EEA9-4900-95DA-43419790EDCF}"/>
                  </a:ext>
                </a:extLst>
              </p:cNvPr>
              <p:cNvGrpSpPr/>
              <p:nvPr/>
            </p:nvGrpSpPr>
            <p:grpSpPr>
              <a:xfrm>
                <a:off x="1432964" y="455545"/>
                <a:ext cx="565484" cy="769441"/>
                <a:chOff x="1432964" y="455545"/>
                <a:chExt cx="565484" cy="769441"/>
              </a:xfrm>
            </p:grpSpPr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8BC29CB7-201E-415A-9C5F-3A5FF6FCFB5A}"/>
                    </a:ext>
                  </a:extLst>
                </p:cNvPr>
                <p:cNvSpPr txBox="1"/>
                <p:nvPr/>
              </p:nvSpPr>
              <p:spPr>
                <a:xfrm>
                  <a:off x="1432964" y="455545"/>
                  <a:ext cx="449162" cy="76944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4400" dirty="0"/>
                    <a:t>1</a:t>
                  </a:r>
                </a:p>
              </p:txBody>
            </p:sp>
            <p:cxnSp>
              <p:nvCxnSpPr>
                <p:cNvPr id="13" name="Straight Connector 12">
                  <a:extLst>
                    <a:ext uri="{FF2B5EF4-FFF2-40B4-BE49-F238E27FC236}">
                      <a16:creationId xmlns:a16="http://schemas.microsoft.com/office/drawing/2014/main" id="{9134428D-D2E3-4EB6-A774-62260939193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998448" y="722507"/>
                  <a:ext cx="0" cy="235519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B794AA2C-EFEC-429F-A84E-F9F4E5E4F0DE}"/>
                  </a:ext>
                </a:extLst>
              </p:cNvPr>
              <p:cNvGrpSpPr/>
              <p:nvPr/>
            </p:nvGrpSpPr>
            <p:grpSpPr>
              <a:xfrm>
                <a:off x="1432963" y="1548033"/>
                <a:ext cx="565484" cy="769441"/>
                <a:chOff x="1432964" y="1242003"/>
                <a:chExt cx="565484" cy="769441"/>
              </a:xfrm>
            </p:grpSpPr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0C4C8311-A47A-4901-BA0B-AD28B5442BEF}"/>
                    </a:ext>
                  </a:extLst>
                </p:cNvPr>
                <p:cNvSpPr txBox="1"/>
                <p:nvPr/>
              </p:nvSpPr>
              <p:spPr>
                <a:xfrm>
                  <a:off x="1432964" y="1242003"/>
                  <a:ext cx="449162" cy="76944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4400" dirty="0"/>
                    <a:t>2</a:t>
                  </a:r>
                </a:p>
              </p:txBody>
            </p:sp>
            <p:cxnSp>
              <p:nvCxnSpPr>
                <p:cNvPr id="18" name="Straight Connector 17">
                  <a:extLst>
                    <a:ext uri="{FF2B5EF4-FFF2-40B4-BE49-F238E27FC236}">
                      <a16:creationId xmlns:a16="http://schemas.microsoft.com/office/drawing/2014/main" id="{EBFA7486-D8BE-422F-BD58-A6DE993E068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998448" y="1508965"/>
                  <a:ext cx="0" cy="235519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2E11A41E-4E25-490B-99B7-2F3445522041}"/>
                  </a:ext>
                </a:extLst>
              </p:cNvPr>
              <p:cNvGrpSpPr/>
              <p:nvPr/>
            </p:nvGrpSpPr>
            <p:grpSpPr>
              <a:xfrm>
                <a:off x="1439438" y="2647029"/>
                <a:ext cx="560215" cy="769441"/>
                <a:chOff x="1438233" y="2099971"/>
                <a:chExt cx="560215" cy="769441"/>
              </a:xfrm>
            </p:grpSpPr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0AECEAEF-4050-4320-BD5E-040E97C6B26F}"/>
                    </a:ext>
                  </a:extLst>
                </p:cNvPr>
                <p:cNvSpPr txBox="1"/>
                <p:nvPr/>
              </p:nvSpPr>
              <p:spPr>
                <a:xfrm>
                  <a:off x="1438233" y="2099971"/>
                  <a:ext cx="413083" cy="76944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4400" dirty="0"/>
                    <a:t>3</a:t>
                  </a:r>
                </a:p>
              </p:txBody>
            </p:sp>
            <p:cxnSp>
              <p:nvCxnSpPr>
                <p:cNvPr id="21" name="Straight Connector 20">
                  <a:extLst>
                    <a:ext uri="{FF2B5EF4-FFF2-40B4-BE49-F238E27FC236}">
                      <a16:creationId xmlns:a16="http://schemas.microsoft.com/office/drawing/2014/main" id="{D4926262-820E-4A03-BBE3-8CBAE38C5A1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998448" y="2366933"/>
                  <a:ext cx="0" cy="235519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148288F3-FB2E-49C5-AA44-6B18E9AF53DE}"/>
                  </a:ext>
                </a:extLst>
              </p:cNvPr>
              <p:cNvGrpSpPr/>
              <p:nvPr/>
            </p:nvGrpSpPr>
            <p:grpSpPr>
              <a:xfrm>
                <a:off x="1434305" y="3756611"/>
                <a:ext cx="564142" cy="769441"/>
                <a:chOff x="1434306" y="2924914"/>
                <a:chExt cx="564142" cy="769441"/>
              </a:xfrm>
            </p:grpSpPr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6D48EE07-E453-4A62-A72D-F1093C051DC3}"/>
                    </a:ext>
                  </a:extLst>
                </p:cNvPr>
                <p:cNvSpPr txBox="1"/>
                <p:nvPr/>
              </p:nvSpPr>
              <p:spPr>
                <a:xfrm>
                  <a:off x="1434306" y="2924914"/>
                  <a:ext cx="449162" cy="76944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4400" dirty="0"/>
                    <a:t>4</a:t>
                  </a:r>
                </a:p>
              </p:txBody>
            </p:sp>
            <p:cxnSp>
              <p:nvCxnSpPr>
                <p:cNvPr id="22" name="Straight Connector 21">
                  <a:extLst>
                    <a:ext uri="{FF2B5EF4-FFF2-40B4-BE49-F238E27FC236}">
                      <a16:creationId xmlns:a16="http://schemas.microsoft.com/office/drawing/2014/main" id="{FF2BEAF5-A62B-4A54-BFC0-981D55BA14E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998448" y="3189900"/>
                  <a:ext cx="0" cy="235519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A2EFFA18-E052-4784-A5F5-60EFC57F5C6A}"/>
              </a:ext>
            </a:extLst>
          </p:cNvPr>
          <p:cNvSpPr/>
          <p:nvPr/>
        </p:nvSpPr>
        <p:spPr>
          <a:xfrm>
            <a:off x="-14305" y="0"/>
            <a:ext cx="936943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645EF428-4A70-4800-BB44-FD3651582B0A}"/>
              </a:ext>
            </a:extLst>
          </p:cNvPr>
          <p:cNvGrpSpPr/>
          <p:nvPr/>
        </p:nvGrpSpPr>
        <p:grpSpPr>
          <a:xfrm>
            <a:off x="6284658" y="1600172"/>
            <a:ext cx="4351644" cy="3311005"/>
            <a:chOff x="6638908" y="1544502"/>
            <a:chExt cx="4351644" cy="3311005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BFD4C88-819A-48F6-B2AA-092F6E6BC4DD}"/>
                </a:ext>
              </a:extLst>
            </p:cNvPr>
            <p:cNvSpPr txBox="1"/>
            <p:nvPr/>
          </p:nvSpPr>
          <p:spPr>
            <a:xfrm>
              <a:off x="7213477" y="1544502"/>
              <a:ext cx="3777075" cy="31393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i-FI" b="1" dirty="0"/>
                <a:t>Korkeakoulut</a:t>
              </a:r>
            </a:p>
            <a:p>
              <a:pPr lvl="1"/>
              <a:r>
                <a:rPr lang="fi-FI" dirty="0"/>
                <a:t>Satakunnan ammattikorkeakoulu</a:t>
              </a:r>
            </a:p>
            <a:p>
              <a:pPr lvl="1"/>
              <a:r>
                <a:rPr lang="fi-FI" dirty="0"/>
                <a:t>	SAMK lukuina</a:t>
              </a:r>
            </a:p>
            <a:p>
              <a:pPr lvl="1"/>
              <a:r>
                <a:rPr lang="fi-FI" dirty="0"/>
                <a:t>Porin yliopistokeskus</a:t>
              </a:r>
            </a:p>
            <a:p>
              <a:pPr lvl="1"/>
              <a:r>
                <a:rPr lang="fi-FI" dirty="0"/>
                <a:t>	Porin opetusterveyskeskus</a:t>
              </a:r>
            </a:p>
            <a:p>
              <a:pPr lvl="1"/>
              <a:r>
                <a:rPr lang="fi-FI" dirty="0"/>
                <a:t>Turun yliopiston kampus Raumalla</a:t>
              </a:r>
            </a:p>
            <a:p>
              <a:pPr lvl="1"/>
              <a:r>
                <a:rPr lang="fi-FI" dirty="0"/>
                <a:t>Diakonia-ammattikorkeakoulu</a:t>
              </a:r>
            </a:p>
            <a:p>
              <a:pPr lvl="1"/>
              <a:endParaRPr lang="fi-FI" dirty="0"/>
            </a:p>
            <a:p>
              <a:pPr lvl="1"/>
              <a:endParaRPr lang="fi-FI" dirty="0"/>
            </a:p>
            <a:p>
              <a:pPr lvl="1"/>
              <a:endParaRPr lang="fi-FI" dirty="0"/>
            </a:p>
            <a:p>
              <a:r>
                <a:rPr lang="fi-FI" b="1" dirty="0"/>
                <a:t>Porin prikaati</a:t>
              </a:r>
            </a:p>
          </p:txBody>
        </p: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E3F87577-30E0-4C24-823D-98F89B60E35B}"/>
                </a:ext>
              </a:extLst>
            </p:cNvPr>
            <p:cNvGrpSpPr/>
            <p:nvPr/>
          </p:nvGrpSpPr>
          <p:grpSpPr>
            <a:xfrm>
              <a:off x="6650411" y="1610141"/>
              <a:ext cx="564143" cy="1885139"/>
              <a:chOff x="1743670" y="4000499"/>
              <a:chExt cx="564143" cy="1885139"/>
            </a:xfrm>
          </p:grpSpPr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0FFEFC1C-BA16-4B4E-A907-A04DA877887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07813" y="4000499"/>
                <a:ext cx="0" cy="1885139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0D0223BE-505E-46B0-A69E-552FB85B2345}"/>
                  </a:ext>
                </a:extLst>
              </p:cNvPr>
              <p:cNvSpPr txBox="1"/>
              <p:nvPr/>
            </p:nvSpPr>
            <p:spPr>
              <a:xfrm>
                <a:off x="1743670" y="4558347"/>
                <a:ext cx="449162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dirty="0"/>
                  <a:t>5</a:t>
                </a:r>
              </a:p>
            </p:txBody>
          </p:sp>
        </p:grp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12A24240-9ED0-4BC8-85B8-B956DE12C7F1}"/>
                </a:ext>
              </a:extLst>
            </p:cNvPr>
            <p:cNvGrpSpPr/>
            <p:nvPr/>
          </p:nvGrpSpPr>
          <p:grpSpPr>
            <a:xfrm>
              <a:off x="6638908" y="4086066"/>
              <a:ext cx="574569" cy="769441"/>
              <a:chOff x="1733244" y="5665134"/>
              <a:chExt cx="574569" cy="769441"/>
            </a:xfrm>
          </p:grpSpPr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AD0B974F-624A-48C5-8D30-71F7FF0E7A7E}"/>
                  </a:ext>
                </a:extLst>
              </p:cNvPr>
              <p:cNvSpPr txBox="1"/>
              <p:nvPr/>
            </p:nvSpPr>
            <p:spPr>
              <a:xfrm>
                <a:off x="1733244" y="5665134"/>
                <a:ext cx="449162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400" dirty="0"/>
                  <a:t>6</a:t>
                </a:r>
              </a:p>
            </p:txBody>
          </p: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1C2B13D0-E41D-4122-A1F0-1294E6EAB3E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07813" y="5932096"/>
                <a:ext cx="0" cy="235519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74536975-C638-4DA9-9AC8-162A9B2B8A66}"/>
              </a:ext>
            </a:extLst>
          </p:cNvPr>
          <p:cNvSpPr/>
          <p:nvPr/>
        </p:nvSpPr>
        <p:spPr>
          <a:xfrm>
            <a:off x="733096" y="709448"/>
            <a:ext cx="10515600" cy="543910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2512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0F7C0AC0-BC24-4CB6-93FB-683A06C3403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2" t="-343" r="50000" b="343"/>
          <a:stretch/>
        </p:blipFill>
        <p:spPr>
          <a:xfrm>
            <a:off x="6700447" y="3419687"/>
            <a:ext cx="2033739" cy="271161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7A46080-2D84-4509-8962-DA062C8F837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73" r="31348" b="11799"/>
          <a:stretch/>
        </p:blipFill>
        <p:spPr>
          <a:xfrm>
            <a:off x="3994241" y="3429000"/>
            <a:ext cx="2019579" cy="270230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CD3C582-6CFE-474C-98E0-B0897597A65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4689" t="10613" b="10613"/>
          <a:stretch/>
        </p:blipFill>
        <p:spPr>
          <a:xfrm>
            <a:off x="0" y="0"/>
            <a:ext cx="3457576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763F38C-49D0-4A5F-9E64-38982224D9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57576" y="456670"/>
            <a:ext cx="8526657" cy="1325563"/>
          </a:xfrm>
        </p:spPr>
        <p:txBody>
          <a:bodyPr>
            <a:normAutofit/>
          </a:bodyPr>
          <a:lstStyle/>
          <a:p>
            <a:r>
              <a:rPr lang="en-US" sz="6000" dirty="0" err="1"/>
              <a:t>Englanninkielinen</a:t>
            </a:r>
            <a:r>
              <a:rPr lang="en-US" sz="6000" dirty="0"/>
              <a:t> </a:t>
            </a:r>
            <a:r>
              <a:rPr lang="en-US" sz="6000" dirty="0" err="1"/>
              <a:t>koulutus</a:t>
            </a:r>
            <a:endParaRPr lang="en-US" sz="6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E29116-3D87-4DB8-8A32-1EB7234B30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13909" y="2065541"/>
            <a:ext cx="5613991" cy="100263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dirty="0" err="1"/>
              <a:t>Porissa</a:t>
            </a:r>
            <a:r>
              <a:rPr lang="en-US" dirty="0"/>
              <a:t> on </a:t>
            </a:r>
            <a:r>
              <a:rPr lang="en-US" dirty="0" err="1"/>
              <a:t>tarjolla</a:t>
            </a:r>
            <a:r>
              <a:rPr lang="en-US" dirty="0"/>
              <a:t> </a:t>
            </a:r>
            <a:r>
              <a:rPr lang="en-US" dirty="0" err="1"/>
              <a:t>englanninkielistä</a:t>
            </a:r>
            <a:r>
              <a:rPr lang="en-US" dirty="0"/>
              <a:t> </a:t>
            </a:r>
            <a:r>
              <a:rPr lang="en-US" dirty="0" err="1"/>
              <a:t>opetusta</a:t>
            </a:r>
            <a:r>
              <a:rPr lang="en-US" dirty="0"/>
              <a:t> ja </a:t>
            </a:r>
            <a:r>
              <a:rPr lang="en-US" dirty="0" err="1"/>
              <a:t>koulutusta</a:t>
            </a:r>
            <a:r>
              <a:rPr lang="en-US" dirty="0"/>
              <a:t> </a:t>
            </a:r>
            <a:r>
              <a:rPr lang="en-US" dirty="0" err="1"/>
              <a:t>varhaiskasvatuksesta</a:t>
            </a:r>
            <a:r>
              <a:rPr lang="en-US" dirty="0"/>
              <a:t> </a:t>
            </a:r>
            <a:r>
              <a:rPr lang="en-US" dirty="0" err="1"/>
              <a:t>korkeakoulutukseen</a:t>
            </a:r>
            <a:r>
              <a:rPr lang="en-US" dirty="0"/>
              <a:t>. 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167C6CB3-8715-4494-A796-7983315A56A8}"/>
              </a:ext>
            </a:extLst>
          </p:cNvPr>
          <p:cNvSpPr txBox="1">
            <a:spLocks/>
          </p:cNvSpPr>
          <p:nvPr/>
        </p:nvSpPr>
        <p:spPr>
          <a:xfrm>
            <a:off x="176527" y="288960"/>
            <a:ext cx="5257800" cy="629914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VARHAISKASVATUS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Pilke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Kielipolku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Porin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englanninkielinen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 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leikkikouluyhdistys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ry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</a:b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ESIOPETUS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Viikarin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päiväkoti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</a:b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PERUSOPETUS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Luokat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 1-6: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Cygnaeuksen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koulu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Luokat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 7-9: Porin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suomalaisen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 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yhteislyseon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koulu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 PSYL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</a:b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TOINEN ASTE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Lyseon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lukio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</a:b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KORKEAKOULUTUS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Satakunnan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ammatti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-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korkeakoulu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 SAMK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960E0BF-61AD-4FEC-B13A-B6316A5CB847}"/>
              </a:ext>
            </a:extLst>
          </p:cNvPr>
          <p:cNvCxnSpPr>
            <a:cxnSpLocks/>
          </p:cNvCxnSpPr>
          <p:nvPr/>
        </p:nvCxnSpPr>
        <p:spPr>
          <a:xfrm>
            <a:off x="7070029" y="1688013"/>
            <a:ext cx="130175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1517D3CA-3118-4D20-A5A7-B899EA669B0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35" t="14131" r="38839"/>
          <a:stretch/>
        </p:blipFill>
        <p:spPr>
          <a:xfrm>
            <a:off x="9420837" y="3419688"/>
            <a:ext cx="2033739" cy="2711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07166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BE723EB-79A0-4985-A97B-2303D76AEC0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81" r="11877"/>
          <a:stretch/>
        </p:blipFill>
        <p:spPr>
          <a:xfrm>
            <a:off x="5305644" y="-1"/>
            <a:ext cx="6886355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763F38C-49D0-4A5F-9E64-38982224D9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7822" y="1264154"/>
            <a:ext cx="5305644" cy="1325563"/>
          </a:xfrm>
        </p:spPr>
        <p:txBody>
          <a:bodyPr>
            <a:noAutofit/>
          </a:bodyPr>
          <a:lstStyle/>
          <a:p>
            <a:pPr algn="ctr"/>
            <a:r>
              <a:rPr lang="en-US" sz="6000" dirty="0" err="1"/>
              <a:t>Ruotsinkielinen</a:t>
            </a:r>
            <a:r>
              <a:rPr lang="en-US" sz="6000" dirty="0"/>
              <a:t> </a:t>
            </a:r>
            <a:r>
              <a:rPr lang="en-US" sz="6000" dirty="0" err="1"/>
              <a:t>koulutus</a:t>
            </a:r>
            <a:endParaRPr lang="en-US" sz="6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E29116-3D87-4DB8-8A32-1EB7234B30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6967" y="3280715"/>
            <a:ext cx="4136066" cy="2955298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err="1"/>
              <a:t>Vuonna</a:t>
            </a:r>
            <a:r>
              <a:rPr lang="en-US" dirty="0"/>
              <a:t> 1892 </a:t>
            </a:r>
            <a:r>
              <a:rPr lang="en-US" dirty="0" err="1"/>
              <a:t>perustettu</a:t>
            </a:r>
            <a:r>
              <a:rPr lang="en-US" dirty="0"/>
              <a:t> </a:t>
            </a:r>
            <a:r>
              <a:rPr lang="en-US" b="1" dirty="0" err="1"/>
              <a:t>Björneborgs</a:t>
            </a:r>
            <a:r>
              <a:rPr lang="en-US" b="1" dirty="0"/>
              <a:t> </a:t>
            </a:r>
            <a:r>
              <a:rPr lang="en-US" b="1" dirty="0" err="1"/>
              <a:t>svenska</a:t>
            </a:r>
            <a:r>
              <a:rPr lang="en-US" b="1" dirty="0"/>
              <a:t> </a:t>
            </a:r>
            <a:r>
              <a:rPr lang="en-US" b="1" dirty="0" err="1"/>
              <a:t>samskola</a:t>
            </a:r>
            <a:r>
              <a:rPr lang="en-US" dirty="0"/>
              <a:t> </a:t>
            </a:r>
            <a:r>
              <a:rPr lang="en-US" dirty="0" err="1"/>
              <a:t>tarjoaa</a:t>
            </a:r>
            <a:r>
              <a:rPr lang="en-US" dirty="0"/>
              <a:t> </a:t>
            </a:r>
            <a:r>
              <a:rPr lang="en-US" dirty="0" err="1"/>
              <a:t>ruotsinkielistä</a:t>
            </a:r>
            <a:r>
              <a:rPr lang="en-US" dirty="0"/>
              <a:t> </a:t>
            </a:r>
            <a:r>
              <a:rPr lang="en-US" dirty="0" err="1"/>
              <a:t>varhaiskasvatusta</a:t>
            </a:r>
            <a:r>
              <a:rPr lang="en-US" dirty="0"/>
              <a:t>, </a:t>
            </a:r>
            <a:r>
              <a:rPr lang="en-US" dirty="0" err="1"/>
              <a:t>perusopetusta</a:t>
            </a:r>
            <a:r>
              <a:rPr lang="en-US" dirty="0"/>
              <a:t> ja </a:t>
            </a:r>
            <a:r>
              <a:rPr lang="en-US" dirty="0" err="1"/>
              <a:t>lukiokoulutusta</a:t>
            </a:r>
            <a:r>
              <a:rPr lang="en-US" dirty="0"/>
              <a:t> </a:t>
            </a:r>
            <a:r>
              <a:rPr lang="en-US" dirty="0" err="1"/>
              <a:t>Porissa</a:t>
            </a:r>
            <a:r>
              <a:rPr lang="en-US" dirty="0"/>
              <a:t>.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6FD0801-7F03-44BB-85FE-EF1E241664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9211" y="4758364"/>
            <a:ext cx="1171575" cy="1238250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6085581-3FC2-4286-935D-BE56CE4D8BDB}"/>
              </a:ext>
            </a:extLst>
          </p:cNvPr>
          <p:cNvCxnSpPr>
            <a:cxnSpLocks/>
          </p:cNvCxnSpPr>
          <p:nvPr/>
        </p:nvCxnSpPr>
        <p:spPr>
          <a:xfrm>
            <a:off x="1994124" y="2898197"/>
            <a:ext cx="130175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283941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3">
            <a:extLst>
              <a:ext uri="{FF2B5EF4-FFF2-40B4-BE49-F238E27FC236}">
                <a16:creationId xmlns:a16="http://schemas.microsoft.com/office/drawing/2014/main" id="{54E299D2-B713-4DDC-8B77-09FF9D3771CD}"/>
              </a:ext>
            </a:extLst>
          </p:cNvPr>
          <p:cNvSpPr txBox="1">
            <a:spLocks/>
          </p:cNvSpPr>
          <p:nvPr/>
        </p:nvSpPr>
        <p:spPr>
          <a:xfrm>
            <a:off x="6349060" y="4551771"/>
            <a:ext cx="2299640" cy="1363119"/>
          </a:xfrm>
          <a:prstGeom prst="rect">
            <a:avLst/>
          </a:prstGeom>
          <a:ln w="12700"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7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j-ea"/>
                <a:cs typeface="+mj-cs"/>
              </a:rPr>
              <a:t>17</a:t>
            </a:r>
            <a:r>
              <a:rPr kumimoji="0" lang="en-US" sz="186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j-ea"/>
                <a:cs typeface="+mj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j-ea"/>
                <a:cs typeface="+mj-cs"/>
              </a:rPr>
              <a:t>lukiota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j-ea"/>
              <a:cs typeface="+mj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405C668-13E6-48CC-867D-B987519E26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50279" y="653016"/>
            <a:ext cx="5941721" cy="1325563"/>
          </a:xfrm>
        </p:spPr>
        <p:txBody>
          <a:bodyPr>
            <a:normAutofit/>
          </a:bodyPr>
          <a:lstStyle/>
          <a:p>
            <a:r>
              <a:rPr lang="en-US" sz="6000" dirty="0" err="1"/>
              <a:t>Lukiokoulutus</a:t>
            </a:r>
            <a:endParaRPr lang="en-US" sz="6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1EDD60-15DD-403D-B417-165586C52F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50279" y="2547385"/>
            <a:ext cx="5423147" cy="143558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i-FI" dirty="0"/>
              <a:t>Satakunnan lukiot tarjoavat opiskelijoilleen runsaasti mahdollisuuksia.</a:t>
            </a:r>
            <a:br>
              <a:rPr lang="fi-FI" dirty="0"/>
            </a:br>
            <a:br>
              <a:rPr lang="fi-FI" dirty="0"/>
            </a:br>
            <a:r>
              <a:rPr lang="fi-FI" dirty="0"/>
              <a:t>Toiset tarjoavat erilaisia diplomeja, toiset ovat erikoistuneet esimerkiksi ilmaisutaitoon tai kansainvälisyyteen.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95A2EA9B-499C-4E4A-AFB1-3A87D207010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29" r="4671"/>
          <a:stretch/>
        </p:blipFill>
        <p:spPr>
          <a:xfrm>
            <a:off x="728591" y="462516"/>
            <a:ext cx="5213132" cy="5864774"/>
          </a:xfrm>
          <a:prstGeom prst="rect">
            <a:avLst/>
          </a:prstGeom>
          <a:ln w="12700">
            <a:noFill/>
          </a:ln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14B6B86-5E47-45DC-827E-DCB7F2C7DD70}"/>
              </a:ext>
            </a:extLst>
          </p:cNvPr>
          <p:cNvCxnSpPr>
            <a:cxnSpLocks/>
          </p:cNvCxnSpPr>
          <p:nvPr/>
        </p:nvCxnSpPr>
        <p:spPr>
          <a:xfrm>
            <a:off x="6339535" y="1880040"/>
            <a:ext cx="130175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495812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05C668-13E6-48CC-867D-B987519E26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568283"/>
            <a:ext cx="12191999" cy="1238404"/>
          </a:xfrm>
        </p:spPr>
        <p:txBody>
          <a:bodyPr>
            <a:normAutofit/>
          </a:bodyPr>
          <a:lstStyle/>
          <a:p>
            <a:pPr algn="ctr"/>
            <a:r>
              <a:rPr lang="en-US" sz="6000" dirty="0" err="1"/>
              <a:t>Ammatillinen</a:t>
            </a:r>
            <a:r>
              <a:rPr lang="en-US" sz="6000" dirty="0"/>
              <a:t> </a:t>
            </a:r>
            <a:r>
              <a:rPr lang="en-US" sz="6000" dirty="0" err="1"/>
              <a:t>koulutus</a:t>
            </a:r>
            <a:endParaRPr lang="en-US" sz="6000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15AE059F-237C-41A9-828D-79F8B7A3AB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15026" y="3270530"/>
            <a:ext cx="3957551" cy="1840633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fi-FI" dirty="0"/>
              <a:t>Satakunnassa on 6 ammatillista koulutusta tarjoavaa oppilaitosta.</a:t>
            </a:r>
          </a:p>
          <a:p>
            <a:pPr marL="0" indent="0" algn="ctr">
              <a:buNone/>
            </a:pPr>
            <a:endParaRPr lang="fi-FI" dirty="0"/>
          </a:p>
          <a:p>
            <a:pPr marL="0" indent="0" algn="ctr">
              <a:buNone/>
            </a:pPr>
            <a:r>
              <a:rPr lang="fi-FI" dirty="0"/>
              <a:t>Niistä isoimmat ovat </a:t>
            </a:r>
            <a:r>
              <a:rPr lang="fi-FI" dirty="0" err="1"/>
              <a:t>Sataedu</a:t>
            </a:r>
            <a:r>
              <a:rPr lang="fi-FI" dirty="0"/>
              <a:t> ja </a:t>
            </a:r>
            <a:r>
              <a:rPr lang="fi-FI" dirty="0" err="1"/>
              <a:t>WinNova</a:t>
            </a:r>
            <a:r>
              <a:rPr lang="fi-FI" dirty="0"/>
              <a:t>.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BCB1F9C-7268-4F83-AE9C-53D820B14490}"/>
              </a:ext>
            </a:extLst>
          </p:cNvPr>
          <p:cNvCxnSpPr>
            <a:cxnSpLocks/>
          </p:cNvCxnSpPr>
          <p:nvPr/>
        </p:nvCxnSpPr>
        <p:spPr>
          <a:xfrm>
            <a:off x="5445124" y="1747936"/>
            <a:ext cx="130175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A537F4FC-107D-4116-8023-453975490D2F}"/>
              </a:ext>
            </a:extLst>
          </p:cNvPr>
          <p:cNvSpPr txBox="1"/>
          <p:nvPr/>
        </p:nvSpPr>
        <p:spPr>
          <a:xfrm>
            <a:off x="6096000" y="2344188"/>
            <a:ext cx="5207306" cy="369331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Huittisten ammatti- ja yrittäjäopisto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Kankaanpään opisto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Palmgren-konservatorio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Sataedu</a:t>
            </a:r>
            <a:endParaRPr kumimoji="0" lang="fi-FI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Suomen ilmailuopisto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WinNova</a:t>
            </a:r>
            <a:endParaRPr kumimoji="0" lang="fi-FI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FB6A5A5-C56F-4F50-9859-47F501AFDC4C}"/>
              </a:ext>
            </a:extLst>
          </p:cNvPr>
          <p:cNvSpPr/>
          <p:nvPr/>
        </p:nvSpPr>
        <p:spPr>
          <a:xfrm>
            <a:off x="888694" y="2951051"/>
            <a:ext cx="5792192" cy="247958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52068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8BE4AE56-E0E6-4DE4-896D-9E44C70335D0}"/>
              </a:ext>
            </a:extLst>
          </p:cNvPr>
          <p:cNvGrpSpPr/>
          <p:nvPr/>
        </p:nvGrpSpPr>
        <p:grpSpPr>
          <a:xfrm>
            <a:off x="-12119" y="1530581"/>
            <a:ext cx="12204117" cy="5210777"/>
            <a:chOff x="-12119" y="1530581"/>
            <a:chExt cx="12204117" cy="5210777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5BCF29D9-DECE-4F5D-BC3F-C8C9B10E5B7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7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3" t="31368" r="183" b="13525"/>
            <a:stretch/>
          </p:blipFill>
          <p:spPr>
            <a:xfrm>
              <a:off x="-12119" y="1530581"/>
              <a:ext cx="12204117" cy="3796837"/>
            </a:xfrm>
            <a:prstGeom prst="rect">
              <a:avLst/>
            </a:prstGeom>
          </p:spPr>
        </p:pic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1943EB8A-44D2-4DDD-BE6B-D9B7833272D1}"/>
                </a:ext>
              </a:extLst>
            </p:cNvPr>
            <p:cNvGrpSpPr/>
            <p:nvPr/>
          </p:nvGrpSpPr>
          <p:grpSpPr>
            <a:xfrm>
              <a:off x="194735" y="2492922"/>
              <a:ext cx="3443307" cy="3076022"/>
              <a:chOff x="4374346" y="3497886"/>
              <a:chExt cx="3443307" cy="3076022"/>
            </a:xfrm>
          </p:grpSpPr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A23472EA-0CCF-4903-974C-DC89AC10320B}"/>
                  </a:ext>
                </a:extLst>
              </p:cNvPr>
              <p:cNvSpPr/>
              <p:nvPr/>
            </p:nvSpPr>
            <p:spPr>
              <a:xfrm>
                <a:off x="4557989" y="3497886"/>
                <a:ext cx="3076022" cy="3076022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aramond" panose="02020404030301010803"/>
                  <a:ea typeface="+mn-ea"/>
                  <a:cs typeface="+mn-cs"/>
                </a:endParaRPr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F122F21C-4708-4397-99B8-6DAABEC48D6E}"/>
                  </a:ext>
                </a:extLst>
              </p:cNvPr>
              <p:cNvSpPr txBox="1"/>
              <p:nvPr/>
            </p:nvSpPr>
            <p:spPr>
              <a:xfrm>
                <a:off x="4374346" y="4083690"/>
                <a:ext cx="3443307" cy="200054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b="1" dirty="0">
                    <a:solidFill>
                      <a:schemeClr val="bg1"/>
                    </a:solidFill>
                  </a:rPr>
                  <a:t>SATAEDU</a:t>
                </a:r>
              </a:p>
              <a:p>
                <a:pPr algn="ctr"/>
                <a:endParaRPr lang="en-US" dirty="0">
                  <a:solidFill>
                    <a:schemeClr val="bg1"/>
                  </a:solidFill>
                </a:endParaRPr>
              </a:p>
              <a:p>
                <a:pPr algn="ctr"/>
                <a:r>
                  <a:rPr lang="en-US" sz="4400" dirty="0">
                    <a:solidFill>
                      <a:schemeClr val="bg1"/>
                    </a:solidFill>
                  </a:rPr>
                  <a:t>5000</a:t>
                </a:r>
                <a:r>
                  <a:rPr lang="en-US" dirty="0">
                    <a:solidFill>
                      <a:schemeClr val="bg1"/>
                    </a:solidFill>
                  </a:rPr>
                  <a:t> </a:t>
                </a:r>
                <a:r>
                  <a:rPr lang="en-US" dirty="0" err="1">
                    <a:solidFill>
                      <a:schemeClr val="bg1"/>
                    </a:solidFill>
                  </a:rPr>
                  <a:t>opiskelijaa</a:t>
                </a:r>
                <a:endParaRPr lang="en-US" dirty="0">
                  <a:solidFill>
                    <a:schemeClr val="bg1"/>
                  </a:solidFill>
                </a:endParaRPr>
              </a:p>
              <a:p>
                <a:pPr algn="ctr"/>
                <a:r>
                  <a:rPr lang="en-US" sz="4400" dirty="0">
                    <a:solidFill>
                      <a:schemeClr val="bg1"/>
                    </a:solidFill>
                  </a:rPr>
                  <a:t>10</a:t>
                </a:r>
                <a:r>
                  <a:rPr lang="en-US" dirty="0">
                    <a:solidFill>
                      <a:schemeClr val="bg1"/>
                    </a:solidFill>
                  </a:rPr>
                  <a:t> </a:t>
                </a:r>
                <a:r>
                  <a:rPr lang="en-US" dirty="0" err="1">
                    <a:solidFill>
                      <a:schemeClr val="bg1"/>
                    </a:solidFill>
                  </a:rPr>
                  <a:t>toimipaikkaa</a:t>
                </a:r>
                <a:endParaRPr lang="en-US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062DA342-65D9-4671-93BB-3DB081B4A2C1}"/>
                </a:ext>
              </a:extLst>
            </p:cNvPr>
            <p:cNvGrpSpPr/>
            <p:nvPr/>
          </p:nvGrpSpPr>
          <p:grpSpPr>
            <a:xfrm>
              <a:off x="2750059" y="3665334"/>
              <a:ext cx="3443307" cy="3076024"/>
              <a:chOff x="4374346" y="3497885"/>
              <a:chExt cx="3443307" cy="3076024"/>
            </a:xfrm>
          </p:grpSpPr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66DED162-00E6-4544-8B89-A9E2A798777C}"/>
                  </a:ext>
                </a:extLst>
              </p:cNvPr>
              <p:cNvSpPr/>
              <p:nvPr/>
            </p:nvSpPr>
            <p:spPr>
              <a:xfrm>
                <a:off x="4557988" y="3497885"/>
                <a:ext cx="3076024" cy="3076024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aramond" panose="02020404030301010803"/>
                  <a:ea typeface="+mn-ea"/>
                  <a:cs typeface="+mn-cs"/>
                </a:endParaRPr>
              </a:p>
            </p:txBody>
          </p: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BDA261C9-54CF-481B-9AA3-07B8AE30005E}"/>
                  </a:ext>
                </a:extLst>
              </p:cNvPr>
              <p:cNvSpPr txBox="1"/>
              <p:nvPr/>
            </p:nvSpPr>
            <p:spPr>
              <a:xfrm>
                <a:off x="4374346" y="4083690"/>
                <a:ext cx="3443307" cy="200054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b="1" dirty="0">
                    <a:solidFill>
                      <a:schemeClr val="bg1"/>
                    </a:solidFill>
                  </a:rPr>
                  <a:t>WINNOVA</a:t>
                </a:r>
              </a:p>
              <a:p>
                <a:pPr algn="ctr"/>
                <a:endParaRPr lang="en-US" dirty="0">
                  <a:solidFill>
                    <a:schemeClr val="bg1"/>
                  </a:solidFill>
                </a:endParaRPr>
              </a:p>
              <a:p>
                <a:pPr algn="ctr"/>
                <a:r>
                  <a:rPr lang="en-US" sz="4400" dirty="0">
                    <a:solidFill>
                      <a:schemeClr val="bg1"/>
                    </a:solidFill>
                  </a:rPr>
                  <a:t>6000</a:t>
                </a:r>
                <a:r>
                  <a:rPr lang="en-US" dirty="0">
                    <a:solidFill>
                      <a:schemeClr val="bg1"/>
                    </a:solidFill>
                  </a:rPr>
                  <a:t> </a:t>
                </a:r>
                <a:r>
                  <a:rPr lang="en-US" dirty="0" err="1">
                    <a:solidFill>
                      <a:schemeClr val="bg1"/>
                    </a:solidFill>
                  </a:rPr>
                  <a:t>opiskelijaa</a:t>
                </a:r>
                <a:endParaRPr lang="en-US" dirty="0">
                  <a:solidFill>
                    <a:schemeClr val="bg1"/>
                  </a:solidFill>
                </a:endParaRPr>
              </a:p>
              <a:p>
                <a:pPr algn="ctr"/>
                <a:r>
                  <a:rPr lang="en-US" sz="4400" dirty="0">
                    <a:solidFill>
                      <a:schemeClr val="bg1"/>
                    </a:solidFill>
                  </a:rPr>
                  <a:t>5</a:t>
                </a:r>
                <a:r>
                  <a:rPr lang="en-US" dirty="0">
                    <a:solidFill>
                      <a:schemeClr val="bg1"/>
                    </a:solidFill>
                  </a:rPr>
                  <a:t> </a:t>
                </a:r>
                <a:r>
                  <a:rPr lang="en-US" dirty="0" err="1">
                    <a:solidFill>
                      <a:schemeClr val="bg1"/>
                    </a:solidFill>
                  </a:rPr>
                  <a:t>toimipaikkaa</a:t>
                </a:r>
                <a:endParaRPr lang="en-US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137AE7BA-C9E1-4962-8C96-EB81EF4538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1062" y="3087153"/>
            <a:ext cx="1530652" cy="34184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02952FF-6A95-404C-81AF-3E0C2F7C387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-49" t="21005" r="49" b="44071"/>
          <a:stretch/>
        </p:blipFill>
        <p:spPr>
          <a:xfrm>
            <a:off x="3454400" y="4251139"/>
            <a:ext cx="2066277" cy="378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9177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29">
            <a:extLst>
              <a:ext uri="{FF2B5EF4-FFF2-40B4-BE49-F238E27FC236}">
                <a16:creationId xmlns:a16="http://schemas.microsoft.com/office/drawing/2014/main" id="{8BA4A9EE-68AD-4581-BAFF-655977A6EAB0}"/>
              </a:ext>
            </a:extLst>
          </p:cNvPr>
          <p:cNvGrpSpPr/>
          <p:nvPr/>
        </p:nvGrpSpPr>
        <p:grpSpPr>
          <a:xfrm>
            <a:off x="565449" y="3819738"/>
            <a:ext cx="4521946" cy="2277547"/>
            <a:chOff x="7859296" y="760715"/>
            <a:chExt cx="3544514" cy="2277547"/>
          </a:xfrm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6EAEC0E5-1595-4C13-BD39-850112ED0F70}"/>
                </a:ext>
              </a:extLst>
            </p:cNvPr>
            <p:cNvSpPr txBox="1"/>
            <p:nvPr/>
          </p:nvSpPr>
          <p:spPr>
            <a:xfrm>
              <a:off x="7960503" y="1159791"/>
              <a:ext cx="3443307" cy="147732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b="1" dirty="0"/>
                <a:t>PALMGREN-KONSERVATORIO</a:t>
              </a:r>
            </a:p>
            <a:p>
              <a:endParaRPr lang="en-US" dirty="0"/>
            </a:p>
            <a:p>
              <a:r>
                <a:rPr lang="fi-FI" dirty="0"/>
                <a:t>Porissa sijaitseva musiikkioppilaitos, joka tarjoaa opetusta varhaiskasvatuksesta ammatillisiin opintoihin asti</a:t>
              </a:r>
              <a:endParaRPr lang="en-US" dirty="0"/>
            </a:p>
          </p:txBody>
        </p: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1CCCE86B-8440-4030-8FD8-EC2AFC193243}"/>
                </a:ext>
              </a:extLst>
            </p:cNvPr>
            <p:cNvCxnSpPr>
              <a:cxnSpLocks/>
            </p:cNvCxnSpPr>
            <p:nvPr/>
          </p:nvCxnSpPr>
          <p:spPr>
            <a:xfrm>
              <a:off x="7859296" y="760715"/>
              <a:ext cx="0" cy="2277547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DA14CD11-05F9-42F1-A3B0-F5E0FAF7F68D}"/>
              </a:ext>
            </a:extLst>
          </p:cNvPr>
          <p:cNvGrpSpPr/>
          <p:nvPr/>
        </p:nvGrpSpPr>
        <p:grpSpPr>
          <a:xfrm>
            <a:off x="565450" y="760715"/>
            <a:ext cx="3545525" cy="2277548"/>
            <a:chOff x="560763" y="956726"/>
            <a:chExt cx="3545525" cy="2277548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F03815D-FD80-4CC9-BC60-6D4FE08A0826}"/>
                </a:ext>
              </a:extLst>
            </p:cNvPr>
            <p:cNvSpPr txBox="1"/>
            <p:nvPr/>
          </p:nvSpPr>
          <p:spPr>
            <a:xfrm>
              <a:off x="662981" y="956726"/>
              <a:ext cx="3443307" cy="227754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b="1" dirty="0"/>
                <a:t>HUITTISTEN AMMATTI- JA YRITTÄJÄOPISTO</a:t>
              </a:r>
            </a:p>
            <a:p>
              <a:endParaRPr lang="en-US" dirty="0"/>
            </a:p>
            <a:p>
              <a:r>
                <a:rPr lang="en-US" sz="4400" dirty="0"/>
                <a:t>500</a:t>
              </a:r>
              <a:r>
                <a:rPr lang="en-US" dirty="0"/>
                <a:t> </a:t>
              </a:r>
              <a:r>
                <a:rPr lang="en-US" dirty="0" err="1"/>
                <a:t>opiskelijaa</a:t>
              </a:r>
              <a:endParaRPr lang="en-US" dirty="0"/>
            </a:p>
            <a:p>
              <a:r>
                <a:rPr lang="en-US" sz="4400" dirty="0"/>
                <a:t>2</a:t>
              </a:r>
              <a:r>
                <a:rPr lang="en-US" dirty="0"/>
                <a:t> </a:t>
              </a:r>
              <a:r>
                <a:rPr lang="en-US" dirty="0" err="1"/>
                <a:t>toimipaikkaa</a:t>
              </a:r>
              <a:endParaRPr lang="en-US" dirty="0"/>
            </a:p>
          </p:txBody>
        </p: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3ED3E7AC-7F73-40CF-BDD7-E201CF9D527D}"/>
                </a:ext>
              </a:extLst>
            </p:cNvPr>
            <p:cNvCxnSpPr>
              <a:cxnSpLocks/>
            </p:cNvCxnSpPr>
            <p:nvPr/>
          </p:nvCxnSpPr>
          <p:spPr>
            <a:xfrm>
              <a:off x="560763" y="956727"/>
              <a:ext cx="0" cy="2277547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5D29A3B6-7927-48D8-86EF-C40A99F62190}"/>
              </a:ext>
            </a:extLst>
          </p:cNvPr>
          <p:cNvGrpSpPr/>
          <p:nvPr/>
        </p:nvGrpSpPr>
        <p:grpSpPr>
          <a:xfrm>
            <a:off x="7859296" y="760715"/>
            <a:ext cx="3594108" cy="2277547"/>
            <a:chOff x="560763" y="3623727"/>
            <a:chExt cx="3594108" cy="2277547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5C24FA55-3B88-41BB-BEF3-2FC131ECF7C7}"/>
                </a:ext>
              </a:extLst>
            </p:cNvPr>
            <p:cNvSpPr txBox="1"/>
            <p:nvPr/>
          </p:nvSpPr>
          <p:spPr>
            <a:xfrm>
              <a:off x="686386" y="3823781"/>
              <a:ext cx="3468485" cy="187743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b="1" dirty="0"/>
                <a:t>KANKAANPÄÄN OPISTO</a:t>
              </a:r>
            </a:p>
            <a:p>
              <a:endParaRPr lang="en-US" b="1" dirty="0"/>
            </a:p>
            <a:p>
              <a:r>
                <a:rPr lang="fi-FI" dirty="0"/>
                <a:t>Toimintaa vuodesta </a:t>
              </a:r>
              <a:r>
                <a:rPr lang="fi-FI" sz="4400" dirty="0"/>
                <a:t>1909</a:t>
              </a:r>
            </a:p>
            <a:p>
              <a:r>
                <a:rPr lang="fi-FI" dirty="0"/>
                <a:t>Tunnettu kädentaito- ja sisustuskoulutuksistaan</a:t>
              </a:r>
            </a:p>
          </p:txBody>
        </p: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39D5F0A1-B8D0-400B-9AFD-CFC456F0F6AB}"/>
                </a:ext>
              </a:extLst>
            </p:cNvPr>
            <p:cNvCxnSpPr>
              <a:cxnSpLocks/>
            </p:cNvCxnSpPr>
            <p:nvPr/>
          </p:nvCxnSpPr>
          <p:spPr>
            <a:xfrm>
              <a:off x="560763" y="3623727"/>
              <a:ext cx="0" cy="2277547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771CD911-8132-434D-9EB9-B964BCF85BEC}"/>
              </a:ext>
            </a:extLst>
          </p:cNvPr>
          <p:cNvSpPr txBox="1"/>
          <p:nvPr/>
        </p:nvSpPr>
        <p:spPr>
          <a:xfrm>
            <a:off x="7984919" y="4158292"/>
            <a:ext cx="4292597" cy="1600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SUOMEN ILMAILUOPISTO</a:t>
            </a:r>
          </a:p>
          <a:p>
            <a:endParaRPr lang="en-US" dirty="0"/>
          </a:p>
          <a:p>
            <a:r>
              <a:rPr lang="fi-FI" dirty="0"/>
              <a:t>Tarjoaa ammattilentäjän koulutusta Porissa</a:t>
            </a:r>
          </a:p>
          <a:p>
            <a:r>
              <a:rPr lang="fi-FI" sz="4400" dirty="0"/>
              <a:t>100</a:t>
            </a:r>
            <a:r>
              <a:rPr lang="fi-FI" dirty="0"/>
              <a:t> opiskelijaa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18F2107-7B81-42B0-85FF-E6DFF9E056F1}"/>
              </a:ext>
            </a:extLst>
          </p:cNvPr>
          <p:cNvCxnSpPr>
            <a:cxnSpLocks/>
          </p:cNvCxnSpPr>
          <p:nvPr/>
        </p:nvCxnSpPr>
        <p:spPr>
          <a:xfrm>
            <a:off x="7859296" y="3819738"/>
            <a:ext cx="0" cy="2277547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" name="Group 23">
            <a:extLst>
              <a:ext uri="{FF2B5EF4-FFF2-40B4-BE49-F238E27FC236}">
                <a16:creationId xmlns:a16="http://schemas.microsoft.com/office/drawing/2014/main" id="{6D9A894E-D6D3-4417-A6D2-8B46F05874E8}"/>
              </a:ext>
            </a:extLst>
          </p:cNvPr>
          <p:cNvGrpSpPr/>
          <p:nvPr/>
        </p:nvGrpSpPr>
        <p:grpSpPr>
          <a:xfrm>
            <a:off x="4332705" y="1047158"/>
            <a:ext cx="3324186" cy="4763683"/>
            <a:chOff x="4915265" y="1633835"/>
            <a:chExt cx="2293712" cy="3286976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2B0127C7-917F-410C-AFA9-2EC51DCB78DD}"/>
                </a:ext>
              </a:extLst>
            </p:cNvPr>
            <p:cNvSpPr/>
            <p:nvPr/>
          </p:nvSpPr>
          <p:spPr>
            <a:xfrm>
              <a:off x="4915265" y="1633835"/>
              <a:ext cx="984688" cy="984688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494CD9AA-03F0-465E-A954-11963E2C6A2C}"/>
                </a:ext>
              </a:extLst>
            </p:cNvPr>
            <p:cNvSpPr/>
            <p:nvPr/>
          </p:nvSpPr>
          <p:spPr>
            <a:xfrm>
              <a:off x="5800739" y="2292636"/>
              <a:ext cx="984688" cy="984688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00544837-5D5D-4DFA-87D9-151039908D55}"/>
                </a:ext>
              </a:extLst>
            </p:cNvPr>
            <p:cNvSpPr/>
            <p:nvPr/>
          </p:nvSpPr>
          <p:spPr>
            <a:xfrm>
              <a:off x="5321652" y="3227170"/>
              <a:ext cx="984688" cy="984688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311554D9-D049-410C-B634-E37F0795DAB4}"/>
                </a:ext>
              </a:extLst>
            </p:cNvPr>
            <p:cNvSpPr/>
            <p:nvPr/>
          </p:nvSpPr>
          <p:spPr>
            <a:xfrm>
              <a:off x="6224289" y="3936123"/>
              <a:ext cx="984688" cy="984688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D8C5C610-B41C-44F5-B3B2-B454CE81BA0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96" r="21146"/>
          <a:stretch/>
        </p:blipFill>
        <p:spPr>
          <a:xfrm>
            <a:off x="4479641" y="1209456"/>
            <a:ext cx="1155556" cy="110247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36C0865-1F7B-4C9F-96EF-50E3B4D5AAC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30" t="20184" r="27812" b="8334"/>
          <a:stretch/>
        </p:blipFill>
        <p:spPr>
          <a:xfrm>
            <a:off x="6414127" y="4648916"/>
            <a:ext cx="1058457" cy="89678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36B6DB70-24F0-4FF0-90E3-3575EF11673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63" t="9630" r="26146" b="9630"/>
          <a:stretch/>
        </p:blipFill>
        <p:spPr>
          <a:xfrm>
            <a:off x="5843917" y="2217193"/>
            <a:ext cx="1004869" cy="96502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084B6AC2-4403-4455-9326-DD4FD6DB2FE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2" r="25521"/>
          <a:stretch/>
        </p:blipFill>
        <p:spPr>
          <a:xfrm>
            <a:off x="5213017" y="3566589"/>
            <a:ext cx="844360" cy="1006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8388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4863AD7-F287-49DE-AE6C-3D53F1365A0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81" r="24367"/>
          <a:stretch/>
        </p:blipFill>
        <p:spPr>
          <a:xfrm>
            <a:off x="5679356" y="1004186"/>
            <a:ext cx="5884387" cy="484962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405C668-13E6-48CC-867D-B987519E26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622" y="737755"/>
            <a:ext cx="7184701" cy="1325563"/>
          </a:xfrm>
        </p:spPr>
        <p:txBody>
          <a:bodyPr>
            <a:normAutofit/>
          </a:bodyPr>
          <a:lstStyle/>
          <a:p>
            <a:r>
              <a:rPr lang="en-US" sz="6000" dirty="0" err="1"/>
              <a:t>Korkeakoulut</a:t>
            </a:r>
            <a:endParaRPr lang="en-US" sz="6000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63CB6F5F-AB26-4916-AFF1-7EAD3675825B}"/>
              </a:ext>
            </a:extLst>
          </p:cNvPr>
          <p:cNvSpPr/>
          <p:nvPr/>
        </p:nvSpPr>
        <p:spPr>
          <a:xfrm>
            <a:off x="1545038" y="2142149"/>
            <a:ext cx="4414058" cy="4414058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16" name="Title 3">
            <a:extLst>
              <a:ext uri="{FF2B5EF4-FFF2-40B4-BE49-F238E27FC236}">
                <a16:creationId xmlns:a16="http://schemas.microsoft.com/office/drawing/2014/main" id="{54E299D2-B713-4DDC-8B77-09FF9D3771CD}"/>
              </a:ext>
            </a:extLst>
          </p:cNvPr>
          <p:cNvSpPr txBox="1">
            <a:spLocks/>
          </p:cNvSpPr>
          <p:nvPr/>
        </p:nvSpPr>
        <p:spPr>
          <a:xfrm>
            <a:off x="1127052" y="3216978"/>
            <a:ext cx="5250031" cy="22644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7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j-ea"/>
                <a:cs typeface="+mj-cs"/>
              </a:rPr>
              <a:t>4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j-ea"/>
                <a:cs typeface="+mj-cs"/>
              </a:rPr>
              <a:t>korkeakoulua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 panose="02020404030301010803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j-ea"/>
                <a:cs typeface="+mj-cs"/>
              </a:rPr>
              <a:t>10 000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j-ea"/>
                <a:cs typeface="+mj-cs"/>
              </a:rPr>
              <a:t>opiskelijaa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 panose="02020404030301010803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j-ea"/>
                <a:cs typeface="+mj-cs"/>
              </a:rPr>
              <a:t>1500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j-ea"/>
                <a:cs typeface="+mj-cs"/>
              </a:rPr>
              <a:t>uutta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j-ea"/>
                <a:cs typeface="+mj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j-ea"/>
                <a:cs typeface="+mj-cs"/>
              </a:rPr>
              <a:t>opiskelijaa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j-ea"/>
                <a:cs typeface="+mj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j-ea"/>
                <a:cs typeface="+mj-cs"/>
              </a:rPr>
              <a:t>vuosittain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 panose="02020404030301010803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 panose="02020404030301010803"/>
              <a:ea typeface="+mj-ea"/>
              <a:cs typeface="+mj-cs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8B972BC-7C40-4EB5-99AA-36C68E1D909F}"/>
              </a:ext>
            </a:extLst>
          </p:cNvPr>
          <p:cNvCxnSpPr>
            <a:cxnSpLocks/>
          </p:cNvCxnSpPr>
          <p:nvPr/>
        </p:nvCxnSpPr>
        <p:spPr>
          <a:xfrm>
            <a:off x="628257" y="1972861"/>
            <a:ext cx="130175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22869549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Garamond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707</TotalTime>
  <Words>998</Words>
  <Application>Microsoft Office PowerPoint</Application>
  <PresentationFormat>Widescreen</PresentationFormat>
  <Paragraphs>230</Paragraphs>
  <Slides>18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Arial</vt:lpstr>
      <vt:lpstr>Calibri</vt:lpstr>
      <vt:lpstr>Garamond</vt:lpstr>
      <vt:lpstr>Slabo 27px</vt:lpstr>
      <vt:lpstr>1_Office Theme</vt:lpstr>
      <vt:lpstr>OSAAMINEN</vt:lpstr>
      <vt:lpstr>PowerPoint Presentation</vt:lpstr>
      <vt:lpstr>Englanninkielinen koulutus</vt:lpstr>
      <vt:lpstr>Ruotsinkielinen koulutus</vt:lpstr>
      <vt:lpstr>Lukiokoulutus</vt:lpstr>
      <vt:lpstr>Ammatillinen koulutus</vt:lpstr>
      <vt:lpstr>PowerPoint Presentation</vt:lpstr>
      <vt:lpstr>PowerPoint Presentation</vt:lpstr>
      <vt:lpstr>Korkeakoulut</vt:lpstr>
      <vt:lpstr>Satakunnan ammattikorkeakoulu SAMK </vt:lpstr>
      <vt:lpstr>PowerPoint Presentation</vt:lpstr>
      <vt:lpstr>PowerPoint Presentation</vt:lpstr>
      <vt:lpstr>PowerPoint Presentation</vt:lpstr>
      <vt:lpstr>PowerPoint Presentation</vt:lpstr>
      <vt:lpstr>Porin opetusterveyskeskus</vt:lpstr>
      <vt:lpstr>PowerPoint Presentation</vt:lpstr>
      <vt:lpstr>PowerPoint Presentation</vt:lpstr>
      <vt:lpstr>Porin prikaati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Osaaminen</dc:title>
  <dc:creator>Laura Lappalainen</dc:creator>
  <cp:lastModifiedBy>Laura Lappalainen</cp:lastModifiedBy>
  <cp:revision>78</cp:revision>
  <dcterms:created xsi:type="dcterms:W3CDTF">2020-09-28T05:18:24Z</dcterms:created>
  <dcterms:modified xsi:type="dcterms:W3CDTF">2020-11-24T11:20:47Z</dcterms:modified>
</cp:coreProperties>
</file>